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3" r:id="rId16"/>
    <p:sldId id="274" r:id="rId17"/>
    <p:sldId id="275" r:id="rId18"/>
    <p:sldId id="276" r:id="rId19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2818"/>
  </p:normalViewPr>
  <p:slideViewPr>
    <p:cSldViewPr>
      <p:cViewPr varScale="1">
        <p:scale>
          <a:sx n="119" d="100"/>
          <a:sy n="119" d="100"/>
        </p:scale>
        <p:origin x="872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2F2EA-74C4-674E-9EB5-98E1BE1391A0}" type="datetimeFigureOut">
              <a:rPr lang="es-CL" smtClean="0"/>
              <a:t>10-11-25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AF66F-4C7F-AC41-8455-7AF85A71BD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488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AF66F-4C7F-AC41-8455-7AF85A71BD0C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679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1997"/>
            <a:ext cx="9142095" cy="5334000"/>
          </a:xfrm>
          <a:custGeom>
            <a:avLst/>
            <a:gdLst/>
            <a:ahLst/>
            <a:cxnLst/>
            <a:rect l="l" t="t" r="r" b="b"/>
            <a:pathLst>
              <a:path w="9142095" h="5334000">
                <a:moveTo>
                  <a:pt x="9141617" y="0"/>
                </a:moveTo>
                <a:lnTo>
                  <a:pt x="0" y="0"/>
                </a:lnTo>
                <a:lnTo>
                  <a:pt x="0" y="5334001"/>
                </a:lnTo>
                <a:lnTo>
                  <a:pt x="9141617" y="5334001"/>
                </a:lnTo>
                <a:lnTo>
                  <a:pt x="914161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270262" y="761997"/>
            <a:ext cx="2922270" cy="5334000"/>
          </a:xfrm>
          <a:custGeom>
            <a:avLst/>
            <a:gdLst/>
            <a:ahLst/>
            <a:cxnLst/>
            <a:rect l="l" t="t" r="r" b="b"/>
            <a:pathLst>
              <a:path w="2922270" h="5334000">
                <a:moveTo>
                  <a:pt x="2921736" y="0"/>
                </a:moveTo>
                <a:lnTo>
                  <a:pt x="0" y="0"/>
                </a:lnTo>
                <a:lnTo>
                  <a:pt x="0" y="5334001"/>
                </a:lnTo>
                <a:lnTo>
                  <a:pt x="2921736" y="5334001"/>
                </a:lnTo>
                <a:lnTo>
                  <a:pt x="2921736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4680" y="5489448"/>
            <a:ext cx="4346448" cy="6431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758950"/>
            <a:ext cx="3443604" cy="5331460"/>
          </a:xfrm>
          <a:custGeom>
            <a:avLst/>
            <a:gdLst/>
            <a:ahLst/>
            <a:cxnLst/>
            <a:rect l="l" t="t" r="r" b="b"/>
            <a:pathLst>
              <a:path w="3443604" h="5331460">
                <a:moveTo>
                  <a:pt x="3443590" y="0"/>
                </a:moveTo>
                <a:lnTo>
                  <a:pt x="0" y="0"/>
                </a:lnTo>
                <a:lnTo>
                  <a:pt x="0" y="5330952"/>
                </a:lnTo>
                <a:lnTo>
                  <a:pt x="3443590" y="5330952"/>
                </a:lnTo>
                <a:lnTo>
                  <a:pt x="3443590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815862" y="758950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138" y="0"/>
                </a:moveTo>
                <a:lnTo>
                  <a:pt x="0" y="0"/>
                </a:lnTo>
                <a:lnTo>
                  <a:pt x="0" y="5330952"/>
                </a:lnTo>
                <a:lnTo>
                  <a:pt x="376138" y="5330952"/>
                </a:lnTo>
                <a:lnTo>
                  <a:pt x="376138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7000" y="353059"/>
            <a:ext cx="9398000" cy="845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90875" y="3169411"/>
            <a:ext cx="5810250" cy="178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pay.cl/portalpagodirecto/pages/institucion.jsf?idEstablecimiento=55182990" TargetMode="External"/><Relationship Id="rId2" Type="http://schemas.openxmlformats.org/officeDocument/2006/relationships/hyperlink" Target="mailto:Info@righetti.c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entalcorp.ec@gmail.com" TargetMode="External"/><Relationship Id="rId5" Type="http://schemas.openxmlformats.org/officeDocument/2006/relationships/hyperlink" Target="mailto:info@righetti.cl" TargetMode="Externa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GHETTI.CL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entalcorp.ec@gmail.com" TargetMode="External"/><Relationship Id="rId2" Type="http://schemas.openxmlformats.org/officeDocument/2006/relationships/hyperlink" Target="mailto:info@righetti.c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2849" y="3072891"/>
            <a:ext cx="714629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666750">
              <a:lnSpc>
                <a:spcPct val="100699"/>
              </a:lnSpc>
              <a:spcBef>
                <a:spcPts val="75"/>
              </a:spcBef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-13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MAD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CI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2800" spc="-4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CI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ÓN</a:t>
            </a:r>
            <a:r>
              <a:rPr sz="2800" spc="-3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Y 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ACTUALIZACIÓN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PSICOMETRÍA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FORENSE</a:t>
            </a:r>
            <a:endParaRPr sz="2800" dirty="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88279"/>
            <a:ext cx="1752600" cy="15697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0035" y="381000"/>
            <a:ext cx="2633472" cy="10424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C508B8-381F-1F4B-AEA6-FE30564E4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22"/>
            <a:ext cx="2944009" cy="28989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657" y="3158235"/>
            <a:ext cx="23279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60" dirty="0">
                <a:solidFill>
                  <a:srgbClr val="FFFFFF"/>
                </a:solidFill>
                <a:latin typeface="Arial MT"/>
                <a:cs typeface="Arial MT"/>
              </a:rPr>
              <a:t>CONTENIDOS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8700" y="433429"/>
            <a:ext cx="513168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MÓDULO</a:t>
            </a:r>
            <a:r>
              <a:rPr spc="-25" dirty="0"/>
              <a:t> </a:t>
            </a:r>
            <a:r>
              <a:rPr spc="-5" dirty="0"/>
              <a:t>6:</a:t>
            </a:r>
            <a:r>
              <a:rPr spc="-15" dirty="0"/>
              <a:t> </a:t>
            </a:r>
            <a:r>
              <a:rPr spc="-5" dirty="0"/>
              <a:t>PSICOMETRÍA</a:t>
            </a:r>
            <a:r>
              <a:rPr spc="-7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5" dirty="0"/>
              <a:t>INTELIGENCIA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68700" y="771651"/>
            <a:ext cx="5938131" cy="2059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06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horas</a:t>
            </a:r>
            <a:endParaRPr sz="1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600" b="1" spc="-10" dirty="0">
                <a:latin typeface="Arial"/>
                <a:cs typeface="Arial"/>
              </a:rPr>
              <a:t>Fechas: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lang="es-ES" sz="1600" spc="-5" dirty="0">
                <a:latin typeface="Arial MT"/>
                <a:cs typeface="Arial"/>
              </a:rPr>
              <a:t>10</a:t>
            </a:r>
            <a:r>
              <a:rPr lang="es-ES" sz="1600" dirty="0">
                <a:latin typeface="Arial MT"/>
                <a:cs typeface="Arial MT"/>
              </a:rPr>
              <a:t>  y 17 de abril.</a:t>
            </a:r>
            <a:endParaRPr sz="1600" dirty="0">
              <a:latin typeface="Arial MT"/>
              <a:cs typeface="Arial MT"/>
            </a:endParaRPr>
          </a:p>
          <a:p>
            <a:pPr marL="12700">
              <a:lnSpc>
                <a:spcPts val="1870"/>
              </a:lnSpc>
              <a:spcBef>
                <a:spcPts val="70"/>
              </a:spcBef>
            </a:pPr>
            <a:r>
              <a:rPr sz="1600" b="1" spc="-10" dirty="0" err="1">
                <a:latin typeface="Arial"/>
                <a:cs typeface="Arial"/>
              </a:rPr>
              <a:t>Horario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lang="es-ES" sz="1600" spc="-10" dirty="0">
                <a:latin typeface="Arial MT"/>
                <a:cs typeface="Arial"/>
              </a:rPr>
              <a:t>20</a:t>
            </a:r>
            <a:r>
              <a:rPr sz="1600" spc="-10" dirty="0">
                <a:latin typeface="Arial MT"/>
                <a:cs typeface="Arial MT"/>
              </a:rPr>
              <a:t>:</a:t>
            </a:r>
            <a:r>
              <a:rPr lang="es-ES" sz="1600" spc="-10" dirty="0">
                <a:latin typeface="Arial MT"/>
                <a:cs typeface="Arial MT"/>
              </a:rPr>
              <a:t>0</a:t>
            </a:r>
            <a:r>
              <a:rPr sz="1600" spc="-10" dirty="0">
                <a:latin typeface="Arial MT"/>
                <a:cs typeface="Arial MT"/>
              </a:rPr>
              <a:t>0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2</a:t>
            </a:r>
            <a:r>
              <a:rPr lang="es-ES" sz="1600" spc="-10" dirty="0">
                <a:latin typeface="Arial MT"/>
                <a:cs typeface="Arial MT"/>
              </a:rPr>
              <a:t>3</a:t>
            </a:r>
            <a:r>
              <a:rPr sz="1600" spc="-10" dirty="0">
                <a:latin typeface="Arial MT"/>
                <a:cs typeface="Arial MT"/>
              </a:rPr>
              <a:t>:</a:t>
            </a:r>
            <a:r>
              <a:rPr lang="es-ES" sz="1600" spc="-10" dirty="0">
                <a:latin typeface="Arial MT"/>
                <a:cs typeface="Arial MT"/>
              </a:rPr>
              <a:t>0</a:t>
            </a:r>
            <a:r>
              <a:rPr sz="1600" spc="-10" dirty="0">
                <a:latin typeface="Arial MT"/>
                <a:cs typeface="Arial MT"/>
              </a:rPr>
              <a:t>0</a:t>
            </a:r>
            <a:endParaRPr sz="1600" dirty="0">
              <a:latin typeface="Arial MT"/>
              <a:cs typeface="Arial MT"/>
            </a:endParaRPr>
          </a:p>
          <a:p>
            <a:pPr marL="298450" marR="5080" indent="-285750">
              <a:lnSpc>
                <a:spcPts val="1900"/>
              </a:lnSpc>
              <a:spcBef>
                <a:spcPts val="229"/>
              </a:spcBef>
              <a:buFont typeface="Wingdings"/>
              <a:buChar char=""/>
              <a:tabLst>
                <a:tab pos="298450" algn="l"/>
                <a:tab pos="1227455" algn="l"/>
                <a:tab pos="2201545" algn="l"/>
                <a:tab pos="4221480" algn="l"/>
                <a:tab pos="4742815" algn="l"/>
              </a:tabLst>
            </a:pPr>
            <a:r>
              <a:rPr sz="1600" spc="-5" dirty="0">
                <a:latin typeface="Arial MT"/>
                <a:cs typeface="Arial MT"/>
              </a:rPr>
              <a:t>BANF</a:t>
            </a:r>
            <a:r>
              <a:rPr sz="1600" dirty="0">
                <a:latin typeface="Arial MT"/>
                <a:cs typeface="Arial MT"/>
              </a:rPr>
              <a:t>E	</a:t>
            </a:r>
            <a:r>
              <a:rPr sz="1600" spc="-5" dirty="0">
                <a:latin typeface="Arial MT"/>
                <a:cs typeface="Arial MT"/>
              </a:rPr>
              <a:t>B</a:t>
            </a:r>
            <a:r>
              <a:rPr sz="1800" spc="-5" dirty="0">
                <a:latin typeface="Arial MT"/>
                <a:cs typeface="Arial MT"/>
              </a:rPr>
              <a:t>ate</a:t>
            </a:r>
            <a:r>
              <a:rPr sz="1800" dirty="0">
                <a:latin typeface="Arial MT"/>
                <a:cs typeface="Arial MT"/>
              </a:rPr>
              <a:t>ria	N</a:t>
            </a:r>
            <a:r>
              <a:rPr sz="1800" spc="-5" dirty="0">
                <a:latin typeface="Arial MT"/>
                <a:cs typeface="Arial MT"/>
              </a:rPr>
              <a:t>eu</a:t>
            </a:r>
            <a:r>
              <a:rPr sz="1800" dirty="0">
                <a:latin typeface="Arial MT"/>
                <a:cs typeface="Arial MT"/>
              </a:rPr>
              <a:t>r</a:t>
            </a:r>
            <a:r>
              <a:rPr sz="1800" spc="-5" dirty="0">
                <a:latin typeface="Arial MT"/>
                <a:cs typeface="Arial MT"/>
              </a:rPr>
              <a:t>op</a:t>
            </a:r>
            <a:r>
              <a:rPr sz="1800" dirty="0">
                <a:latin typeface="Arial MT"/>
                <a:cs typeface="Arial MT"/>
              </a:rPr>
              <a:t>sic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l</a:t>
            </a:r>
            <a:r>
              <a:rPr sz="1800" spc="-5" dirty="0">
                <a:latin typeface="Arial MT"/>
                <a:cs typeface="Arial MT"/>
              </a:rPr>
              <a:t>og</a:t>
            </a:r>
            <a:r>
              <a:rPr sz="1800" dirty="0">
                <a:latin typeface="Arial MT"/>
                <a:cs typeface="Arial MT"/>
              </a:rPr>
              <a:t>ica	</a:t>
            </a:r>
            <a:r>
              <a:rPr sz="1800" spc="-5" dirty="0">
                <a:latin typeface="Arial MT"/>
                <a:cs typeface="Arial MT"/>
              </a:rPr>
              <a:t>d</a:t>
            </a:r>
            <a:r>
              <a:rPr sz="1800" dirty="0">
                <a:latin typeface="Arial MT"/>
                <a:cs typeface="Arial MT"/>
              </a:rPr>
              <a:t>e	F</a:t>
            </a:r>
            <a:r>
              <a:rPr sz="1800" spc="-5" dirty="0">
                <a:latin typeface="Arial MT"/>
                <a:cs typeface="Arial MT"/>
              </a:rPr>
              <a:t>un</a:t>
            </a:r>
            <a:r>
              <a:rPr sz="1800" dirty="0">
                <a:latin typeface="Arial MT"/>
                <a:cs typeface="Arial MT"/>
              </a:rPr>
              <a:t>ci</a:t>
            </a:r>
            <a:r>
              <a:rPr sz="1800" spc="-5" dirty="0">
                <a:latin typeface="Arial MT"/>
                <a:cs typeface="Arial MT"/>
              </a:rPr>
              <a:t>one</a:t>
            </a:r>
            <a:r>
              <a:rPr sz="1800" dirty="0">
                <a:latin typeface="Arial MT"/>
                <a:cs typeface="Arial MT"/>
              </a:rPr>
              <a:t>s  </a:t>
            </a:r>
            <a:r>
              <a:rPr sz="1800" spc="-5" dirty="0">
                <a:latin typeface="Arial MT"/>
                <a:cs typeface="Arial MT"/>
              </a:rPr>
              <a:t>Ejecutivas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-5" dirty="0">
                <a:latin typeface="Arial MT"/>
                <a:cs typeface="Arial MT"/>
              </a:rPr>
              <a:t> Lobulos Frontales</a:t>
            </a:r>
            <a:endParaRPr sz="1800" dirty="0">
              <a:latin typeface="Arial MT"/>
              <a:cs typeface="Arial MT"/>
            </a:endParaRPr>
          </a:p>
          <a:p>
            <a:pPr marL="298450" indent="-285750">
              <a:lnSpc>
                <a:spcPts val="1970"/>
              </a:lnSpc>
              <a:buFont typeface="Wingdings"/>
              <a:buChar char=""/>
              <a:tabLst>
                <a:tab pos="298450" algn="l"/>
              </a:tabLst>
            </a:pPr>
            <a:r>
              <a:rPr sz="1800" spc="-20" dirty="0">
                <a:latin typeface="Arial MT"/>
                <a:cs typeface="Arial MT"/>
              </a:rPr>
              <a:t>SHIRPLAY</a:t>
            </a:r>
            <a:r>
              <a:rPr sz="1800" spc="4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Escala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Breve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Inteligencia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Docente</a:t>
            </a:r>
            <a:r>
              <a:rPr sz="1600" spc="-10" dirty="0">
                <a:latin typeface="Arial MT"/>
                <a:cs typeface="Arial MT"/>
              </a:rPr>
              <a:t>: </a:t>
            </a:r>
            <a:r>
              <a:rPr sz="1600" spc="-5" dirty="0">
                <a:latin typeface="Arial MT"/>
                <a:cs typeface="Arial MT"/>
              </a:rPr>
              <a:t>Mg. </a:t>
            </a:r>
            <a:r>
              <a:rPr sz="1600" spc="-10" dirty="0">
                <a:latin typeface="Arial MT"/>
                <a:cs typeface="Arial MT"/>
              </a:rPr>
              <a:t>Xavier García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Lomas.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Ecuador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8700" y="3169411"/>
            <a:ext cx="8025765" cy="130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MÓDULO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7:</a:t>
            </a:r>
            <a:r>
              <a:rPr sz="1800" b="1" spc="-10" dirty="0">
                <a:latin typeface="Arial"/>
                <a:cs typeface="Arial"/>
              </a:rPr>
              <a:t> ESCALAS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VALORACIÓN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RIESGO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VIOLENCIA</a:t>
            </a:r>
            <a:endParaRPr sz="1800" dirty="0">
              <a:latin typeface="Arial"/>
              <a:cs typeface="Arial"/>
            </a:endParaRPr>
          </a:p>
          <a:p>
            <a:pPr marL="76835">
              <a:lnSpc>
                <a:spcPts val="1910"/>
              </a:lnSpc>
              <a:spcBef>
                <a:spcPts val="55"/>
              </a:spcBef>
            </a:pPr>
            <a:r>
              <a:rPr sz="1600" spc="-50" dirty="0">
                <a:latin typeface="Arial MT"/>
                <a:cs typeface="Arial MT"/>
              </a:rPr>
              <a:t>2</a:t>
            </a:r>
            <a:r>
              <a:rPr lang="es-ES" sz="1600" spc="-50" dirty="0">
                <a:latin typeface="Arial MT"/>
                <a:cs typeface="Arial MT"/>
              </a:rPr>
              <a:t>1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50" dirty="0">
                <a:latin typeface="Arial MT"/>
                <a:cs typeface="Arial MT"/>
              </a:rPr>
              <a:t>ho</a:t>
            </a:r>
            <a:r>
              <a:rPr sz="1600" spc="-45" dirty="0">
                <a:latin typeface="Arial MT"/>
                <a:cs typeface="Arial MT"/>
              </a:rPr>
              <a:t>r</a:t>
            </a:r>
            <a:r>
              <a:rPr sz="1600" spc="-50" dirty="0">
                <a:latin typeface="Arial MT"/>
                <a:cs typeface="Arial MT"/>
              </a:rPr>
              <a:t>as</a:t>
            </a:r>
            <a:endParaRPr sz="1600" dirty="0">
              <a:latin typeface="Arial MT"/>
              <a:cs typeface="Arial MT"/>
            </a:endParaRPr>
          </a:p>
          <a:p>
            <a:pPr marL="82550">
              <a:lnSpc>
                <a:spcPts val="1895"/>
              </a:lnSpc>
            </a:pPr>
            <a:r>
              <a:rPr sz="1600" b="1" spc="-10" dirty="0">
                <a:latin typeface="Arial"/>
                <a:cs typeface="Arial"/>
              </a:rPr>
              <a:t>Fecha</a:t>
            </a:r>
            <a:r>
              <a:rPr sz="1600" spc="-10" dirty="0">
                <a:latin typeface="Arial"/>
                <a:cs typeface="Arial"/>
              </a:rPr>
              <a:t>:</a:t>
            </a:r>
            <a:r>
              <a:rPr sz="1600" spc="440" dirty="0">
                <a:latin typeface="Arial"/>
                <a:cs typeface="Arial"/>
              </a:rPr>
              <a:t> </a:t>
            </a:r>
            <a:r>
              <a:rPr lang="es-ES" sz="1600" spc="-10" dirty="0">
                <a:latin typeface="Arial MT"/>
                <a:cs typeface="Arial"/>
              </a:rPr>
              <a:t>24 </a:t>
            </a:r>
            <a:r>
              <a:rPr lang="es-ES" sz="1600" dirty="0">
                <a:latin typeface="Arial MT"/>
                <a:cs typeface="Arial MT"/>
              </a:rPr>
              <a:t>de abril, 8, 15, </a:t>
            </a:r>
            <a:r>
              <a:rPr sz="1600" spc="-5" dirty="0">
                <a:latin typeface="Arial MT"/>
                <a:cs typeface="Arial MT"/>
              </a:rPr>
              <a:t>2</a:t>
            </a:r>
            <a:r>
              <a:rPr lang="es-ES" sz="1600" spc="-5" dirty="0">
                <a:latin typeface="Arial MT"/>
                <a:cs typeface="Arial MT"/>
              </a:rPr>
              <a:t>2, 29 de mayo</a:t>
            </a:r>
            <a:r>
              <a:rPr lang="es-ES" sz="1600" spc="-10" dirty="0">
                <a:latin typeface="Arial MT"/>
                <a:cs typeface="Arial MT"/>
              </a:rPr>
              <a:t>, </a:t>
            </a:r>
            <a:r>
              <a:rPr lang="es-ES" sz="1600" spc="-5" dirty="0">
                <a:latin typeface="Arial MT"/>
                <a:cs typeface="Arial MT"/>
              </a:rPr>
              <a:t>5</a:t>
            </a:r>
            <a:r>
              <a:rPr lang="es-ES" sz="1600" spc="-10" dirty="0">
                <a:latin typeface="Arial MT"/>
                <a:cs typeface="Arial MT"/>
              </a:rPr>
              <a:t>, 12 y 19 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lang="es-ES" sz="1600" spc="-10" dirty="0">
                <a:latin typeface="Arial MT"/>
                <a:cs typeface="Arial MT"/>
              </a:rPr>
              <a:t>junio </a:t>
            </a:r>
            <a:endParaRPr sz="1600" dirty="0">
              <a:latin typeface="Arial MT"/>
              <a:cs typeface="Arial MT"/>
            </a:endParaRPr>
          </a:p>
          <a:p>
            <a:pPr marL="82550">
              <a:lnSpc>
                <a:spcPts val="1889"/>
              </a:lnSpc>
            </a:pPr>
            <a:r>
              <a:rPr sz="1600" b="1" spc="-10" dirty="0">
                <a:latin typeface="Arial"/>
                <a:cs typeface="Arial"/>
              </a:rPr>
              <a:t>Horario: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lang="es-ES" sz="1600" spc="-20" dirty="0">
                <a:latin typeface="Arial MT"/>
                <a:cs typeface="Arial"/>
              </a:rPr>
              <a:t>20</a:t>
            </a:r>
            <a:r>
              <a:rPr sz="1600" spc="-20" dirty="0">
                <a:latin typeface="Arial MT"/>
                <a:cs typeface="Arial MT"/>
              </a:rPr>
              <a:t>:</a:t>
            </a:r>
            <a:r>
              <a:rPr lang="es-ES" sz="1600" spc="-20" dirty="0">
                <a:latin typeface="Arial MT"/>
                <a:cs typeface="Arial MT"/>
              </a:rPr>
              <a:t>0</a:t>
            </a:r>
            <a:r>
              <a:rPr sz="1600" spc="-20" dirty="0">
                <a:latin typeface="Arial MT"/>
                <a:cs typeface="Arial MT"/>
              </a:rPr>
              <a:t>0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2</a:t>
            </a:r>
            <a:r>
              <a:rPr lang="es-ES" sz="1600" spc="-25" dirty="0">
                <a:latin typeface="Arial MT"/>
                <a:cs typeface="Arial MT"/>
              </a:rPr>
              <a:t>3</a:t>
            </a:r>
            <a:r>
              <a:rPr sz="1600" spc="-25" dirty="0">
                <a:latin typeface="Arial MT"/>
                <a:cs typeface="Arial MT"/>
              </a:rPr>
              <a:t>:</a:t>
            </a:r>
            <a:r>
              <a:rPr lang="es-ES" sz="1600" spc="-25" dirty="0">
                <a:latin typeface="Arial MT"/>
                <a:cs typeface="Arial MT"/>
              </a:rPr>
              <a:t>0</a:t>
            </a:r>
            <a:r>
              <a:rPr sz="1600" spc="-25" dirty="0">
                <a:latin typeface="Arial MT"/>
                <a:cs typeface="Arial MT"/>
              </a:rPr>
              <a:t>0</a:t>
            </a:r>
            <a:endParaRPr sz="1600" dirty="0">
              <a:latin typeface="Arial MT"/>
              <a:cs typeface="Arial MT"/>
            </a:endParaRPr>
          </a:p>
          <a:p>
            <a:pPr marL="298450" indent="-285750">
              <a:lnSpc>
                <a:spcPts val="2145"/>
              </a:lnSpc>
              <a:buFont typeface="Wingdings"/>
              <a:buChar char=""/>
              <a:tabLst>
                <a:tab pos="298450" algn="l"/>
              </a:tabLst>
            </a:pPr>
            <a:r>
              <a:rPr sz="1700" spc="-30" dirty="0">
                <a:latin typeface="Arial MT"/>
                <a:cs typeface="Arial MT"/>
              </a:rPr>
              <a:t>SARA</a:t>
            </a:r>
            <a:r>
              <a:rPr sz="1700" spc="-135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V3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spc="-15" dirty="0">
                <a:latin typeface="Arial MT"/>
                <a:cs typeface="Arial MT"/>
              </a:rPr>
              <a:t>M</a:t>
            </a:r>
            <a:r>
              <a:rPr sz="1800" spc="-15" dirty="0">
                <a:latin typeface="Arial MT"/>
                <a:cs typeface="Arial MT"/>
              </a:rPr>
              <a:t>anual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dirty="0">
                <a:latin typeface="Arial MT"/>
                <a:cs typeface="Arial MT"/>
              </a:rPr>
              <a:t> la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Valoración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Riesgo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Violencia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Contra</a:t>
            </a:r>
            <a:r>
              <a:rPr sz="1800" dirty="0">
                <a:latin typeface="Arial MT"/>
                <a:cs typeface="Arial MT"/>
              </a:rPr>
              <a:t> la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Pareja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8700" y="4452620"/>
            <a:ext cx="8408670" cy="18586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98450" marR="5715" indent="-285750">
              <a:lnSpc>
                <a:spcPct val="102200"/>
              </a:lnSpc>
              <a:spcBef>
                <a:spcPts val="50"/>
              </a:spcBef>
              <a:buFont typeface="Wingdings"/>
              <a:buChar char=""/>
              <a:tabLst>
                <a:tab pos="298450" algn="l"/>
              </a:tabLst>
            </a:pPr>
            <a:r>
              <a:rPr sz="1700" spc="-30" dirty="0">
                <a:latin typeface="Arial MT"/>
                <a:cs typeface="Arial MT"/>
              </a:rPr>
              <a:t>SVR-20</a:t>
            </a:r>
            <a:r>
              <a:rPr sz="1700" spc="370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V2.</a:t>
            </a:r>
            <a:r>
              <a:rPr sz="1700" spc="40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E</a:t>
            </a:r>
            <a:r>
              <a:rPr sz="1800" spc="-10" dirty="0">
                <a:latin typeface="Arial MT"/>
                <a:cs typeface="Arial MT"/>
              </a:rPr>
              <a:t>valuación</a:t>
            </a:r>
            <a:r>
              <a:rPr sz="1800" spc="4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</a:t>
            </a:r>
            <a:r>
              <a:rPr sz="1800" spc="4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Riesgo</a:t>
            </a:r>
            <a:r>
              <a:rPr sz="1800" spc="4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4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Violencia</a:t>
            </a:r>
            <a:r>
              <a:rPr sz="1800" spc="4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Sexual</a:t>
            </a:r>
            <a:r>
              <a:rPr sz="1800" spc="4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4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los</a:t>
            </a:r>
            <a:r>
              <a:rPr sz="1800" spc="4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Delincuentes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Sexuales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Adultos</a:t>
            </a:r>
            <a:endParaRPr sz="1800" dirty="0">
              <a:latin typeface="Arial MT"/>
              <a:cs typeface="Arial MT"/>
            </a:endParaRPr>
          </a:p>
          <a:p>
            <a:pPr marL="298450" indent="-285750">
              <a:lnSpc>
                <a:spcPts val="2090"/>
              </a:lnSpc>
              <a:buFont typeface="Wingdings"/>
              <a:buChar char=""/>
              <a:tabLst>
                <a:tab pos="298450" algn="l"/>
              </a:tabLst>
            </a:pPr>
            <a:r>
              <a:rPr sz="1700" spc="-30" dirty="0">
                <a:latin typeface="Arial MT"/>
                <a:cs typeface="Arial MT"/>
              </a:rPr>
              <a:t>RSPV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Protocolo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dirty="0">
                <a:latin typeface="Arial MT"/>
                <a:cs typeface="Arial MT"/>
              </a:rPr>
              <a:t> la </a:t>
            </a:r>
            <a:r>
              <a:rPr sz="1800" spc="-20" dirty="0">
                <a:latin typeface="Arial MT"/>
                <a:cs typeface="Arial MT"/>
              </a:rPr>
              <a:t>Valoración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Riesgo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Violencia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Sexual</a:t>
            </a:r>
            <a:endParaRPr sz="1800" dirty="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50"/>
              </a:spcBef>
              <a:buFont typeface="Wingdings"/>
              <a:buChar char=""/>
              <a:tabLst>
                <a:tab pos="298450" algn="l"/>
              </a:tabLst>
            </a:pPr>
            <a:r>
              <a:rPr sz="1700" spc="-30" dirty="0">
                <a:latin typeface="Arial MT"/>
                <a:cs typeface="Arial MT"/>
              </a:rPr>
              <a:t>HCR</a:t>
            </a:r>
            <a:r>
              <a:rPr sz="1700" spc="-50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-20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V3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Valoración</a:t>
            </a:r>
            <a:r>
              <a:rPr sz="1800" spc="-5" dirty="0">
                <a:latin typeface="Arial MT"/>
                <a:cs typeface="Arial MT"/>
              </a:rPr>
              <a:t> del Riesgo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</a:t>
            </a:r>
            <a:r>
              <a:rPr sz="1800" spc="-10" dirty="0">
                <a:latin typeface="Arial MT"/>
                <a:cs typeface="Arial MT"/>
              </a:rPr>
              <a:t>Violencia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 dirty="0">
              <a:latin typeface="Arial MT"/>
              <a:cs typeface="Arial MT"/>
            </a:endParaRPr>
          </a:p>
          <a:p>
            <a:pPr marL="25400" marR="508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Docentes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Mg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Claudia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Quintana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Chile,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Mg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Xavier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García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Lomas.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Ecuador,</a:t>
            </a:r>
            <a:r>
              <a:rPr sz="1600" spc="8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PhD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©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Ana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María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Righetti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Maureira </a:t>
            </a:r>
            <a:r>
              <a:rPr sz="1600" spc="-15" dirty="0">
                <a:latin typeface="Arial MT"/>
                <a:cs typeface="Arial MT"/>
              </a:rPr>
              <a:t>Chile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PhD </a:t>
            </a:r>
            <a:r>
              <a:rPr sz="1600" dirty="0">
                <a:latin typeface="Arial MT"/>
                <a:cs typeface="Arial MT"/>
              </a:rPr>
              <a:t>©</a:t>
            </a:r>
            <a:r>
              <a:rPr sz="1600" spc="-10" dirty="0">
                <a:latin typeface="Arial MT"/>
                <a:cs typeface="Arial MT"/>
              </a:rPr>
              <a:t> Carlos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Quinteros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Cárdenas.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Colombia</a:t>
            </a:r>
            <a:endParaRPr sz="1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657" y="3158235"/>
            <a:ext cx="23279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60" dirty="0">
                <a:solidFill>
                  <a:srgbClr val="FFFFFF"/>
                </a:solidFill>
                <a:latin typeface="Arial MT"/>
                <a:cs typeface="Arial MT"/>
              </a:rPr>
              <a:t>CONTENIDOS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1400" y="151891"/>
            <a:ext cx="4735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MÓDULO</a:t>
            </a:r>
            <a:r>
              <a:rPr spc="-30" dirty="0"/>
              <a:t> </a:t>
            </a:r>
            <a:r>
              <a:rPr spc="-5" dirty="0"/>
              <a:t>8:</a:t>
            </a:r>
            <a:r>
              <a:rPr spc="-30" dirty="0"/>
              <a:t> </a:t>
            </a:r>
            <a:r>
              <a:rPr spc="-10" dirty="0"/>
              <a:t>PSICOMETRÍA</a:t>
            </a:r>
            <a:r>
              <a:rPr spc="-90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spc="-35" dirty="0"/>
              <a:t>PSICOPATÍA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05200" y="464162"/>
            <a:ext cx="5715000" cy="2946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09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horas</a:t>
            </a:r>
            <a:endParaRPr sz="1600" dirty="0">
              <a:latin typeface="Arial MT"/>
              <a:cs typeface="Arial MT"/>
            </a:endParaRPr>
          </a:p>
          <a:p>
            <a:pPr marL="88900">
              <a:lnSpc>
                <a:spcPct val="100000"/>
              </a:lnSpc>
              <a:spcBef>
                <a:spcPts val="70"/>
              </a:spcBef>
            </a:pPr>
            <a:r>
              <a:rPr sz="1600" b="1" spc="-10" dirty="0">
                <a:latin typeface="Arial"/>
                <a:cs typeface="Arial"/>
              </a:rPr>
              <a:t>Fechas: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lang="es-ES" sz="1600" spc="10" dirty="0">
                <a:latin typeface="Arial MT"/>
                <a:cs typeface="Arial"/>
              </a:rPr>
              <a:t>26 </a:t>
            </a:r>
            <a:r>
              <a:rPr sz="1600" dirty="0">
                <a:latin typeface="Arial MT"/>
                <a:cs typeface="Arial MT"/>
              </a:rPr>
              <a:t>de </a:t>
            </a:r>
            <a:r>
              <a:rPr lang="es-ES" sz="1600" dirty="0">
                <a:latin typeface="Arial MT"/>
                <a:cs typeface="Arial MT"/>
              </a:rPr>
              <a:t>junio, 3 y 10 de julio</a:t>
            </a:r>
            <a:endParaRPr sz="1600" dirty="0">
              <a:latin typeface="Arial MT"/>
              <a:cs typeface="Arial MT"/>
            </a:endParaRPr>
          </a:p>
          <a:p>
            <a:pPr marL="88900">
              <a:lnSpc>
                <a:spcPct val="100000"/>
              </a:lnSpc>
              <a:spcBef>
                <a:spcPts val="75"/>
              </a:spcBef>
            </a:pPr>
            <a:r>
              <a:rPr sz="1600" b="1" spc="-10" dirty="0" err="1">
                <a:latin typeface="Arial"/>
                <a:cs typeface="Arial"/>
              </a:rPr>
              <a:t>Horario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lang="es-ES" sz="1600" spc="-10" dirty="0">
                <a:latin typeface="Arial MT"/>
                <a:cs typeface="Arial"/>
              </a:rPr>
              <a:t>20</a:t>
            </a:r>
            <a:r>
              <a:rPr sz="1600" spc="-10" dirty="0">
                <a:latin typeface="Arial MT"/>
                <a:cs typeface="Arial MT"/>
              </a:rPr>
              <a:t>:</a:t>
            </a:r>
            <a:r>
              <a:rPr lang="es-ES" sz="1600" spc="-10" dirty="0">
                <a:latin typeface="Arial MT"/>
                <a:cs typeface="Arial MT"/>
              </a:rPr>
              <a:t>0</a:t>
            </a:r>
            <a:r>
              <a:rPr sz="1600" spc="-10" dirty="0">
                <a:latin typeface="Arial MT"/>
                <a:cs typeface="Arial MT"/>
              </a:rPr>
              <a:t>0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2</a:t>
            </a:r>
            <a:r>
              <a:rPr lang="es-ES" sz="1600" spc="-10" dirty="0">
                <a:latin typeface="Arial MT"/>
                <a:cs typeface="Arial MT"/>
              </a:rPr>
              <a:t>3</a:t>
            </a:r>
            <a:r>
              <a:rPr sz="1600" spc="-10" dirty="0">
                <a:latin typeface="Arial MT"/>
                <a:cs typeface="Arial MT"/>
              </a:rPr>
              <a:t>:</a:t>
            </a:r>
            <a:r>
              <a:rPr lang="es-ES" sz="1600" spc="-10" dirty="0">
                <a:latin typeface="Arial MT"/>
                <a:cs typeface="Arial MT"/>
              </a:rPr>
              <a:t>0</a:t>
            </a:r>
            <a:r>
              <a:rPr sz="1600" spc="-10" dirty="0">
                <a:latin typeface="Arial MT"/>
                <a:cs typeface="Arial MT"/>
              </a:rPr>
              <a:t>0</a:t>
            </a:r>
            <a:endParaRPr sz="1600" dirty="0">
              <a:latin typeface="Arial MT"/>
              <a:cs typeface="Arial MT"/>
            </a:endParaRPr>
          </a:p>
          <a:p>
            <a:pPr marL="374650" indent="-28575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74650" algn="l"/>
              </a:tabLst>
            </a:pPr>
            <a:r>
              <a:rPr sz="1600" spc="-5" dirty="0">
                <a:latin typeface="Arial MT"/>
                <a:cs typeface="Arial MT"/>
              </a:rPr>
              <a:t>PCL-</a:t>
            </a:r>
            <a:r>
              <a:rPr sz="1600" dirty="0">
                <a:latin typeface="Arial MT"/>
                <a:cs typeface="Arial MT"/>
              </a:rPr>
              <a:t> 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Escala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Psicopatía.</a:t>
            </a:r>
            <a:endParaRPr sz="1600" dirty="0">
              <a:latin typeface="Arial MT"/>
              <a:cs typeface="Arial MT"/>
            </a:endParaRPr>
          </a:p>
          <a:p>
            <a:pPr marL="88900">
              <a:lnSpc>
                <a:spcPct val="100000"/>
              </a:lnSpc>
              <a:spcBef>
                <a:spcPts val="70"/>
              </a:spcBef>
            </a:pP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ocen</a:t>
            </a:r>
            <a:r>
              <a:rPr sz="1600" b="1" spc="-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dirty="0">
                <a:latin typeface="Arial MT"/>
                <a:cs typeface="Arial MT"/>
              </a:rPr>
              <a:t>: </a:t>
            </a:r>
            <a:r>
              <a:rPr sz="1600" spc="-10" dirty="0">
                <a:latin typeface="Arial MT"/>
                <a:cs typeface="Arial MT"/>
              </a:rPr>
              <a:t>Ph</a:t>
            </a:r>
            <a:r>
              <a:rPr sz="1600" dirty="0">
                <a:latin typeface="Arial MT"/>
                <a:cs typeface="Arial MT"/>
              </a:rPr>
              <a:t>D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©</a:t>
            </a:r>
            <a:r>
              <a:rPr sz="1600" spc="-1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And</a:t>
            </a:r>
            <a:r>
              <a:rPr sz="1600" spc="-5" dirty="0">
                <a:latin typeface="Arial MT"/>
                <a:cs typeface="Arial MT"/>
              </a:rPr>
              <a:t>r</a:t>
            </a:r>
            <a:r>
              <a:rPr sz="1600" spc="-10" dirty="0">
                <a:latin typeface="Arial MT"/>
                <a:cs typeface="Arial MT"/>
              </a:rPr>
              <a:t>é</a:t>
            </a:r>
            <a:r>
              <a:rPr sz="1600" dirty="0">
                <a:latin typeface="Arial MT"/>
                <a:cs typeface="Arial MT"/>
              </a:rPr>
              <a:t>s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</a:t>
            </a:r>
            <a:r>
              <a:rPr sz="1600" spc="-10" dirty="0">
                <a:latin typeface="Arial MT"/>
                <a:cs typeface="Arial MT"/>
              </a:rPr>
              <a:t>a</a:t>
            </a:r>
            <a:r>
              <a:rPr sz="1600" spc="-5" dirty="0">
                <a:latin typeface="Arial MT"/>
                <a:cs typeface="Arial MT"/>
              </a:rPr>
              <a:t>rc</a:t>
            </a:r>
            <a:r>
              <a:rPr sz="1600" dirty="0">
                <a:latin typeface="Arial MT"/>
                <a:cs typeface="Arial MT"/>
              </a:rPr>
              <a:t>í</a:t>
            </a:r>
            <a:r>
              <a:rPr sz="1600" spc="-10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. </a:t>
            </a:r>
            <a:r>
              <a:rPr sz="1600" spc="-10" dirty="0">
                <a:latin typeface="Arial MT"/>
                <a:cs typeface="Arial MT"/>
              </a:rPr>
              <a:t>E</a:t>
            </a:r>
            <a:r>
              <a:rPr sz="1600" spc="-5" dirty="0">
                <a:latin typeface="Arial MT"/>
                <a:cs typeface="Arial MT"/>
              </a:rPr>
              <a:t>c</a:t>
            </a:r>
            <a:r>
              <a:rPr sz="1600" spc="-10" dirty="0">
                <a:latin typeface="Arial MT"/>
                <a:cs typeface="Arial MT"/>
              </a:rPr>
              <a:t>uado</a:t>
            </a:r>
            <a:r>
              <a:rPr sz="1600" dirty="0">
                <a:latin typeface="Arial MT"/>
                <a:cs typeface="Arial MT"/>
              </a:rPr>
              <a:t>r</a:t>
            </a: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800" b="1" spc="-5" dirty="0">
                <a:latin typeface="Arial"/>
                <a:cs typeface="Arial"/>
              </a:rPr>
              <a:t>MÓDULO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9:</a:t>
            </a:r>
            <a:r>
              <a:rPr sz="1800" b="1" spc="4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PSICOMETRÍA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SIMULACIÓN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s-ES" sz="16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6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horas</a:t>
            </a:r>
            <a:endParaRPr sz="1600" dirty="0">
              <a:latin typeface="Arial MT"/>
              <a:cs typeface="Arial MT"/>
            </a:endParaRPr>
          </a:p>
          <a:p>
            <a:pPr marL="69850">
              <a:lnSpc>
                <a:spcPts val="1910"/>
              </a:lnSpc>
            </a:pPr>
            <a:r>
              <a:rPr sz="1600" b="1" spc="-10" dirty="0">
                <a:latin typeface="Arial"/>
                <a:cs typeface="Arial"/>
              </a:rPr>
              <a:t>Fecha:</a:t>
            </a:r>
            <a:r>
              <a:rPr sz="1600" b="1" spc="415" dirty="0">
                <a:latin typeface="Arial"/>
                <a:cs typeface="Arial"/>
              </a:rPr>
              <a:t> </a:t>
            </a:r>
            <a:r>
              <a:rPr lang="es-ES" sz="1600" spc="-5" dirty="0">
                <a:latin typeface="Arial MT"/>
                <a:cs typeface="Arial MT"/>
              </a:rPr>
              <a:t>17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lang="es-ES" sz="1600" spc="-25" dirty="0">
                <a:latin typeface="Arial MT"/>
                <a:cs typeface="Arial MT"/>
              </a:rPr>
              <a:t>y 24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5" dirty="0" err="1">
                <a:latin typeface="Arial MT"/>
                <a:cs typeface="Arial MT"/>
              </a:rPr>
              <a:t>ju</a:t>
            </a:r>
            <a:r>
              <a:rPr lang="es-ES" sz="1600" spc="-15" dirty="0">
                <a:latin typeface="Arial MT"/>
                <a:cs typeface="Arial MT"/>
              </a:rPr>
              <a:t>l</a:t>
            </a:r>
            <a:r>
              <a:rPr sz="1600" spc="-15" dirty="0" err="1">
                <a:latin typeface="Arial MT"/>
                <a:cs typeface="Arial MT"/>
              </a:rPr>
              <a:t>io</a:t>
            </a:r>
            <a:endParaRPr sz="1600" dirty="0">
              <a:latin typeface="Arial MT"/>
              <a:cs typeface="Arial MT"/>
            </a:endParaRPr>
          </a:p>
          <a:p>
            <a:pPr marL="69850">
              <a:lnSpc>
                <a:spcPts val="1895"/>
              </a:lnSpc>
            </a:pPr>
            <a:r>
              <a:rPr sz="1600" b="1" spc="-10" dirty="0">
                <a:latin typeface="Arial"/>
                <a:cs typeface="Arial"/>
              </a:rPr>
              <a:t>Horario</a:t>
            </a:r>
            <a:r>
              <a:rPr sz="1600" spc="-10" dirty="0">
                <a:latin typeface="Arial"/>
                <a:cs typeface="Arial"/>
              </a:rPr>
              <a:t>: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lang="es-ES" sz="1600" spc="-20" dirty="0">
                <a:latin typeface="Arial MT"/>
                <a:cs typeface="Arial"/>
              </a:rPr>
              <a:t>20</a:t>
            </a:r>
            <a:r>
              <a:rPr sz="1600" spc="-20" dirty="0">
                <a:latin typeface="Arial MT"/>
                <a:cs typeface="Arial MT"/>
              </a:rPr>
              <a:t>:</a:t>
            </a:r>
            <a:r>
              <a:rPr lang="es-ES" sz="1600" spc="-20" dirty="0">
                <a:latin typeface="Arial MT"/>
                <a:cs typeface="Arial MT"/>
              </a:rPr>
              <a:t>0</a:t>
            </a:r>
            <a:r>
              <a:rPr sz="1600" spc="-20" dirty="0">
                <a:latin typeface="Arial MT"/>
                <a:cs typeface="Arial MT"/>
              </a:rPr>
              <a:t>0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2</a:t>
            </a:r>
            <a:r>
              <a:rPr lang="es-ES" sz="1600" spc="-25" dirty="0">
                <a:latin typeface="Arial MT"/>
                <a:cs typeface="Arial MT"/>
              </a:rPr>
              <a:t>3</a:t>
            </a:r>
            <a:r>
              <a:rPr sz="1600" spc="-25" dirty="0">
                <a:latin typeface="Arial MT"/>
                <a:cs typeface="Arial MT"/>
              </a:rPr>
              <a:t>:</a:t>
            </a:r>
            <a:r>
              <a:rPr lang="es-ES" sz="1600" spc="-25" dirty="0">
                <a:latin typeface="Arial MT"/>
                <a:cs typeface="Arial MT"/>
              </a:rPr>
              <a:t>0</a:t>
            </a:r>
            <a:r>
              <a:rPr sz="1600" spc="-25" dirty="0">
                <a:latin typeface="Arial MT"/>
                <a:cs typeface="Arial MT"/>
              </a:rPr>
              <a:t>0</a:t>
            </a:r>
            <a:endParaRPr sz="1600" dirty="0">
              <a:latin typeface="Arial MT"/>
              <a:cs typeface="Arial MT"/>
            </a:endParaRPr>
          </a:p>
          <a:p>
            <a:pPr marL="344169" indent="-285750">
              <a:lnSpc>
                <a:spcPts val="2000"/>
              </a:lnSpc>
              <a:buFont typeface="Wingdings" pitchFamily="2" charset="2"/>
              <a:buChar char="Ø"/>
            </a:pPr>
            <a:r>
              <a:rPr sz="1700" spc="-25" dirty="0">
                <a:latin typeface="Arial MT"/>
                <a:cs typeface="Arial MT"/>
              </a:rPr>
              <a:t>SIMS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Inventario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Estructurado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Simulación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Síntomas</a:t>
            </a:r>
            <a:endParaRPr sz="1600" dirty="0">
              <a:latin typeface="Arial MT"/>
              <a:cs typeface="Arial MT"/>
            </a:endParaRPr>
          </a:p>
          <a:p>
            <a:pPr marL="339725" indent="-285750">
              <a:lnSpc>
                <a:spcPts val="2014"/>
              </a:lnSpc>
              <a:buFont typeface="Wingdings" pitchFamily="2" charset="2"/>
              <a:buChar char="Ø"/>
            </a:pPr>
            <a:r>
              <a:rPr sz="1700" spc="-40" dirty="0">
                <a:latin typeface="Arial MT"/>
                <a:cs typeface="Arial MT"/>
              </a:rPr>
              <a:t>TOMM</a:t>
            </a:r>
            <a:r>
              <a:rPr sz="1700" spc="-60" dirty="0">
                <a:latin typeface="Arial MT"/>
                <a:cs typeface="Arial MT"/>
              </a:rPr>
              <a:t> </a:t>
            </a:r>
            <a:r>
              <a:rPr sz="1600" spc="-50" dirty="0">
                <a:latin typeface="Arial MT"/>
                <a:cs typeface="Arial MT"/>
              </a:rPr>
              <a:t>Test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Simulacion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Problemas De Memoria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5200" y="3530427"/>
            <a:ext cx="7922259" cy="3323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Docente </a:t>
            </a:r>
            <a:r>
              <a:rPr sz="1600" spc="-10" dirty="0">
                <a:latin typeface="Arial MT"/>
                <a:cs typeface="Arial MT"/>
              </a:rPr>
              <a:t>PhD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©</a:t>
            </a:r>
            <a:r>
              <a:rPr sz="1600" spc="-10" dirty="0">
                <a:latin typeface="Arial MT"/>
                <a:cs typeface="Arial MT"/>
              </a:rPr>
              <a:t> Carlos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Quinteros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Cárdenas.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Colombia</a:t>
            </a:r>
            <a:endParaRPr lang="es-ES" sz="1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CL" sz="1600" b="1" spc="-5" dirty="0">
              <a:latin typeface="Arial M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MÓDULO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10:</a:t>
            </a:r>
            <a:r>
              <a:rPr sz="1800" b="1" spc="4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PSICOMETRÍA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FAMILIA</a:t>
            </a:r>
            <a:endParaRPr sz="1800" dirty="0">
              <a:latin typeface="Arial"/>
              <a:cs typeface="Arial"/>
            </a:endParaRPr>
          </a:p>
          <a:p>
            <a:pPr marL="103505">
              <a:lnSpc>
                <a:spcPts val="1910"/>
              </a:lnSpc>
              <a:spcBef>
                <a:spcPts val="60"/>
              </a:spcBef>
            </a:pPr>
            <a:r>
              <a:rPr sz="1600" spc="-5" dirty="0">
                <a:latin typeface="Arial MT"/>
                <a:cs typeface="Arial MT"/>
              </a:rPr>
              <a:t>12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horas</a:t>
            </a:r>
            <a:endParaRPr sz="1600" dirty="0">
              <a:latin typeface="Arial MT"/>
              <a:cs typeface="Arial MT"/>
            </a:endParaRPr>
          </a:p>
          <a:p>
            <a:pPr marL="160655">
              <a:lnSpc>
                <a:spcPts val="1895"/>
              </a:lnSpc>
            </a:pPr>
            <a:r>
              <a:rPr sz="1600" b="1" spc="-10" dirty="0">
                <a:latin typeface="Arial"/>
                <a:cs typeface="Arial"/>
              </a:rPr>
              <a:t>Fecha: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lang="es-ES" sz="1600" spc="-10" dirty="0">
                <a:latin typeface="Arial MT"/>
                <a:cs typeface="Arial"/>
              </a:rPr>
              <a:t>31 de julio</a:t>
            </a:r>
            <a:r>
              <a:rPr sz="1600" spc="-10" dirty="0">
                <a:latin typeface="Arial MT"/>
                <a:cs typeface="Arial MT"/>
              </a:rPr>
              <a:t>,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lang="es-ES" sz="1600" spc="-5" dirty="0">
                <a:latin typeface="Arial MT"/>
                <a:cs typeface="Arial MT"/>
              </a:rPr>
              <a:t>7, 14,  21, 28 de agosto </a:t>
            </a:r>
            <a:r>
              <a:rPr lang="es-ES" sz="1600" spc="-45" dirty="0">
                <a:latin typeface="Arial MT"/>
                <a:cs typeface="Arial MT"/>
              </a:rPr>
              <a:t> </a:t>
            </a:r>
            <a:r>
              <a:rPr lang="es-ES" sz="1600" spc="-5" dirty="0">
                <a:latin typeface="Arial MT"/>
                <a:cs typeface="Arial MT"/>
              </a:rPr>
              <a:t>y 4</a:t>
            </a:r>
            <a:r>
              <a:rPr lang="es-ES" sz="1600" spc="425" dirty="0">
                <a:latin typeface="Arial MT"/>
                <a:cs typeface="Arial MT"/>
              </a:rPr>
              <a:t> de septiembre </a:t>
            </a:r>
            <a:endParaRPr sz="1600" dirty="0">
              <a:latin typeface="Arial MT"/>
              <a:cs typeface="Arial MT"/>
            </a:endParaRPr>
          </a:p>
          <a:p>
            <a:pPr marL="160655">
              <a:lnSpc>
                <a:spcPts val="1850"/>
              </a:lnSpc>
            </a:pPr>
            <a:r>
              <a:rPr sz="1600" b="1" spc="-10" dirty="0">
                <a:latin typeface="Arial"/>
                <a:cs typeface="Arial"/>
              </a:rPr>
              <a:t>Horario: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lang="es-ES" sz="1600" spc="-20" dirty="0">
                <a:latin typeface="Arial MT"/>
                <a:cs typeface="Arial"/>
              </a:rPr>
              <a:t>20</a:t>
            </a:r>
            <a:r>
              <a:rPr sz="1600" spc="-20" dirty="0">
                <a:latin typeface="Arial MT"/>
                <a:cs typeface="Arial MT"/>
              </a:rPr>
              <a:t>:</a:t>
            </a:r>
            <a:r>
              <a:rPr lang="es-ES" sz="1600" spc="-20" dirty="0">
                <a:latin typeface="Arial MT"/>
                <a:cs typeface="Arial MT"/>
              </a:rPr>
              <a:t>0</a:t>
            </a:r>
            <a:r>
              <a:rPr sz="1600" spc="-20" dirty="0">
                <a:latin typeface="Arial MT"/>
                <a:cs typeface="Arial MT"/>
              </a:rPr>
              <a:t>0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2</a:t>
            </a:r>
            <a:r>
              <a:rPr lang="es-ES" sz="1600" spc="-25" dirty="0">
                <a:latin typeface="Arial MT"/>
                <a:cs typeface="Arial MT"/>
              </a:rPr>
              <a:t>3</a:t>
            </a:r>
            <a:r>
              <a:rPr sz="1600" spc="-25" dirty="0">
                <a:latin typeface="Arial MT"/>
                <a:cs typeface="Arial MT"/>
              </a:rPr>
              <a:t>:</a:t>
            </a:r>
            <a:r>
              <a:rPr lang="es-ES" sz="1600" spc="-25" dirty="0">
                <a:latin typeface="Arial MT"/>
                <a:cs typeface="Arial MT"/>
              </a:rPr>
              <a:t>0</a:t>
            </a:r>
            <a:r>
              <a:rPr sz="1600" spc="-25" dirty="0">
                <a:latin typeface="Arial MT"/>
                <a:cs typeface="Arial MT"/>
              </a:rPr>
              <a:t>0</a:t>
            </a:r>
            <a:endParaRPr sz="1600" dirty="0">
              <a:latin typeface="Arial MT"/>
              <a:cs typeface="Arial MT"/>
            </a:endParaRPr>
          </a:p>
          <a:p>
            <a:pPr marL="433705" indent="-285750">
              <a:lnSpc>
                <a:spcPts val="1860"/>
              </a:lnSpc>
              <a:buFont typeface="Wingdings" pitchFamily="2" charset="2"/>
              <a:buChar char="Ø"/>
            </a:pPr>
            <a:r>
              <a:rPr sz="1600" spc="-5" dirty="0">
                <a:latin typeface="Arial MT"/>
                <a:cs typeface="Arial MT"/>
              </a:rPr>
              <a:t>CUIDA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Cuestionario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Evaluación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Adoptantes,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Cuidadores,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Tutores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</a:p>
          <a:p>
            <a:pPr marL="90805">
              <a:lnSpc>
                <a:spcPct val="100000"/>
              </a:lnSpc>
              <a:spcBef>
                <a:spcPts val="190"/>
              </a:spcBef>
            </a:pPr>
            <a:r>
              <a:rPr lang="es-ES" sz="1600" spc="-5" dirty="0">
                <a:latin typeface="Arial MT"/>
                <a:cs typeface="Arial MT"/>
              </a:rPr>
              <a:t>      </a:t>
            </a:r>
            <a:r>
              <a:rPr sz="1600" spc="-5" dirty="0" err="1">
                <a:latin typeface="Arial MT"/>
                <a:cs typeface="Arial MT"/>
              </a:rPr>
              <a:t>Mediadores</a:t>
            </a:r>
            <a:endParaRPr sz="1600" dirty="0">
              <a:latin typeface="Arial MT"/>
              <a:cs typeface="Arial MT"/>
            </a:endParaRPr>
          </a:p>
          <a:p>
            <a:pPr marL="428624" marR="2168525" indent="-285750">
              <a:lnSpc>
                <a:spcPts val="1900"/>
              </a:lnSpc>
              <a:spcBef>
                <a:spcPts val="250"/>
              </a:spcBef>
              <a:buFont typeface="Wingdings" pitchFamily="2" charset="2"/>
              <a:buChar char="Ø"/>
            </a:pPr>
            <a:r>
              <a:rPr sz="1600" spc="-25" dirty="0">
                <a:latin typeface="Arial MT"/>
                <a:cs typeface="Arial MT"/>
              </a:rPr>
              <a:t>TAMAI </a:t>
            </a:r>
            <a:r>
              <a:rPr sz="1600" spc="-50" dirty="0">
                <a:latin typeface="Arial MT"/>
                <a:cs typeface="Arial MT"/>
              </a:rPr>
              <a:t>Test </a:t>
            </a:r>
            <a:r>
              <a:rPr sz="1600" spc="-5" dirty="0">
                <a:latin typeface="Arial MT"/>
                <a:cs typeface="Arial MT"/>
              </a:rPr>
              <a:t>Autoevaluativo Multifactorial de Adaptación </a:t>
            </a:r>
            <a:r>
              <a:rPr sz="1600" spc="-5" dirty="0" err="1">
                <a:latin typeface="Arial MT"/>
                <a:cs typeface="Arial MT"/>
              </a:rPr>
              <a:t>Infantil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PMF</a:t>
            </a:r>
            <a:r>
              <a:rPr sz="1600" spc="-5" dirty="0">
                <a:latin typeface="Arial MT"/>
                <a:cs typeface="Arial MT"/>
              </a:rPr>
              <a:t> Pontencial Maltrato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Físico</a:t>
            </a:r>
            <a:endParaRPr sz="1600" dirty="0">
              <a:latin typeface="Arial MT"/>
              <a:cs typeface="Arial MT"/>
            </a:endParaRPr>
          </a:p>
          <a:p>
            <a:pPr marL="490854" indent="-285750">
              <a:lnSpc>
                <a:spcPts val="1760"/>
              </a:lnSpc>
              <a:spcBef>
                <a:spcPts val="30"/>
              </a:spcBef>
              <a:buFont typeface="Wingdings" pitchFamily="2" charset="2"/>
              <a:buChar char="Ø"/>
            </a:pPr>
            <a:r>
              <a:rPr sz="1600" spc="-5" dirty="0">
                <a:latin typeface="Arial MT"/>
                <a:cs typeface="Arial MT"/>
              </a:rPr>
              <a:t>PSE</a:t>
            </a:r>
            <a:r>
              <a:rPr sz="1600" spc="425" dirty="0">
                <a:latin typeface="Arial MT"/>
                <a:cs typeface="Arial MT"/>
              </a:rPr>
              <a:t> </a:t>
            </a:r>
            <a:r>
              <a:rPr sz="1600" spc="-5" dirty="0" err="1">
                <a:latin typeface="Arial MT"/>
                <a:cs typeface="Arial MT"/>
              </a:rPr>
              <a:t>Estrés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Parental</a:t>
            </a:r>
            <a:r>
              <a:rPr lang="es-ES" sz="1600" spc="-5" dirty="0">
                <a:latin typeface="Arial MT"/>
                <a:cs typeface="Arial MT"/>
              </a:rPr>
              <a:t> y Relación </a:t>
            </a:r>
            <a:r>
              <a:rPr lang="es-ES" sz="1600" spc="-5" dirty="0" err="1">
                <a:latin typeface="Arial MT"/>
                <a:cs typeface="Arial MT"/>
              </a:rPr>
              <a:t>Coparental</a:t>
            </a:r>
            <a:r>
              <a:rPr lang="es-ES" sz="1600" spc="-5" dirty="0">
                <a:latin typeface="Arial MT"/>
                <a:cs typeface="Arial MT"/>
              </a:rPr>
              <a:t> </a:t>
            </a:r>
            <a:endParaRPr sz="1600" dirty="0">
              <a:latin typeface="Arial MT"/>
              <a:cs typeface="Arial MT"/>
            </a:endParaRPr>
          </a:p>
          <a:p>
            <a:pPr marL="103505" marR="5080">
              <a:lnSpc>
                <a:spcPts val="1900"/>
              </a:lnSpc>
              <a:spcBef>
                <a:spcPts val="120"/>
              </a:spcBef>
            </a:pPr>
            <a:r>
              <a:rPr sz="1800" b="1" spc="-10" dirty="0">
                <a:latin typeface="Arial"/>
                <a:cs typeface="Arial"/>
              </a:rPr>
              <a:t>Docente</a:t>
            </a:r>
            <a:r>
              <a:rPr sz="1800" b="1" spc="305" dirty="0">
                <a:latin typeface="Arial"/>
                <a:cs typeface="Arial"/>
              </a:rPr>
              <a:t> </a:t>
            </a:r>
            <a:r>
              <a:rPr sz="1800" spc="-10" dirty="0">
                <a:latin typeface="Arial MT"/>
                <a:cs typeface="Arial MT"/>
              </a:rPr>
              <a:t>PhD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©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Ana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María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Righetti</a:t>
            </a:r>
            <a:r>
              <a:rPr sz="1800" spc="3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Maureira,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lang="es-ES" spc="-5" dirty="0" err="1">
                <a:latin typeface="Arial MT"/>
                <a:cs typeface="Arial MT"/>
              </a:rPr>
              <a:t>Phd</a:t>
            </a:r>
            <a:r>
              <a:rPr lang="es-ES" spc="-5" dirty="0">
                <a:latin typeface="Arial MT"/>
                <a:cs typeface="Arial MT"/>
              </a:rPr>
              <a:t> © 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lang="es-ES" spc="-35" dirty="0">
                <a:latin typeface="Arial MT"/>
                <a:cs typeface="Arial MT"/>
              </a:rPr>
              <a:t>Aron Contreras </a:t>
            </a:r>
            <a:r>
              <a:rPr lang="es-ES" spc="-35" dirty="0" err="1">
                <a:latin typeface="Arial MT"/>
                <a:cs typeface="Arial MT"/>
              </a:rPr>
              <a:t>Farah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Mg.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Edgar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Poveda.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Ecuador.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657" y="3158235"/>
            <a:ext cx="23279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60" dirty="0">
                <a:solidFill>
                  <a:srgbClr val="FFFFFF"/>
                </a:solidFill>
                <a:latin typeface="Arial MT"/>
                <a:cs typeface="Arial MT"/>
              </a:rPr>
              <a:t>CONTENIDOS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542" rIns="0" bIns="0" rtlCol="0">
            <a:spAutoFit/>
          </a:bodyPr>
          <a:lstStyle/>
          <a:p>
            <a:pPr marL="2312035" marR="5080">
              <a:lnSpc>
                <a:spcPts val="2110"/>
              </a:lnSpc>
              <a:spcBef>
                <a:spcPts val="210"/>
              </a:spcBef>
            </a:pPr>
            <a:r>
              <a:rPr spc="-5" dirty="0"/>
              <a:t>MÓDULO </a:t>
            </a:r>
            <a:r>
              <a:rPr spc="-40" dirty="0"/>
              <a:t>11: </a:t>
            </a:r>
            <a:r>
              <a:rPr spc="-5" dirty="0"/>
              <a:t>PSICOMETRÍA </a:t>
            </a:r>
            <a:r>
              <a:rPr spc="-35" dirty="0"/>
              <a:t>PARA </a:t>
            </a:r>
            <a:r>
              <a:rPr spc="-5" dirty="0"/>
              <a:t>PERSONAS </a:t>
            </a:r>
            <a:r>
              <a:rPr spc="-30" dirty="0"/>
              <a:t>MAYORES </a:t>
            </a:r>
            <a:r>
              <a:rPr dirty="0"/>
              <a:t>DE </a:t>
            </a:r>
            <a:r>
              <a:rPr spc="-490" dirty="0"/>
              <a:t> </a:t>
            </a:r>
            <a:r>
              <a:rPr spc="-5" dirty="0"/>
              <a:t>EDAD,</a:t>
            </a:r>
            <a:r>
              <a:rPr spc="-10" dirty="0"/>
              <a:t> </a:t>
            </a:r>
            <a:r>
              <a:rPr spc="-5" dirty="0"/>
              <a:t>CON</a:t>
            </a:r>
            <a:r>
              <a:rPr dirty="0"/>
              <a:t> </a:t>
            </a:r>
            <a:r>
              <a:rPr spc="-15" dirty="0"/>
              <a:t>DISCAPACIDAD.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96581" y="954532"/>
            <a:ext cx="3471545" cy="15542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6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horas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600" b="1" spc="-10" dirty="0">
                <a:latin typeface="Arial"/>
                <a:cs typeface="Arial"/>
              </a:rPr>
              <a:t>Fechas: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lang="es-ES" sz="1600" dirty="0">
                <a:latin typeface="Arial MT"/>
                <a:cs typeface="Arial MT"/>
              </a:rPr>
              <a:t> 11 y 25 de septiembre</a:t>
            </a:r>
            <a:endParaRPr sz="1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 err="1">
                <a:latin typeface="Arial"/>
                <a:cs typeface="Arial"/>
              </a:rPr>
              <a:t>Horario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lang="es-ES" sz="1600" spc="-10" dirty="0">
                <a:latin typeface="Arial MT"/>
                <a:cs typeface="Arial"/>
              </a:rPr>
              <a:t>20</a:t>
            </a:r>
            <a:r>
              <a:rPr sz="1600" spc="-10" dirty="0">
                <a:latin typeface="Arial MT"/>
                <a:cs typeface="Arial MT"/>
              </a:rPr>
              <a:t>:</a:t>
            </a:r>
            <a:r>
              <a:rPr lang="es-ES" sz="1600" spc="-10" dirty="0">
                <a:latin typeface="Arial MT"/>
                <a:cs typeface="Arial MT"/>
              </a:rPr>
              <a:t>0</a:t>
            </a:r>
            <a:r>
              <a:rPr sz="1600" spc="-10" dirty="0">
                <a:latin typeface="Arial MT"/>
                <a:cs typeface="Arial MT"/>
              </a:rPr>
              <a:t>0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2</a:t>
            </a:r>
            <a:r>
              <a:rPr lang="es-ES" sz="1600" spc="-10" dirty="0">
                <a:latin typeface="Arial MT"/>
                <a:cs typeface="Arial MT"/>
              </a:rPr>
              <a:t>3</a:t>
            </a:r>
            <a:r>
              <a:rPr sz="1600" spc="-10" dirty="0">
                <a:latin typeface="Arial MT"/>
                <a:cs typeface="Arial MT"/>
              </a:rPr>
              <a:t>:</a:t>
            </a:r>
            <a:r>
              <a:rPr lang="es-ES" sz="1600" spc="-10" dirty="0">
                <a:latin typeface="Arial MT"/>
                <a:cs typeface="Arial MT"/>
              </a:rPr>
              <a:t>0</a:t>
            </a:r>
            <a:r>
              <a:rPr sz="1600" spc="-10" dirty="0">
                <a:latin typeface="Arial MT"/>
                <a:cs typeface="Arial MT"/>
              </a:rPr>
              <a:t>0</a:t>
            </a:r>
            <a:endParaRPr sz="1600" dirty="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75"/>
              </a:spcBef>
              <a:buFont typeface="Wingdings"/>
              <a:buChar char=""/>
              <a:tabLst>
                <a:tab pos="298450" algn="l"/>
              </a:tabLst>
            </a:pPr>
            <a:r>
              <a:rPr sz="1600" spc="-5" dirty="0">
                <a:latin typeface="Arial MT"/>
                <a:cs typeface="Arial MT"/>
              </a:rPr>
              <a:t>ABAS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II</a:t>
            </a:r>
          </a:p>
          <a:p>
            <a:pPr marL="298450" indent="-285750">
              <a:lnSpc>
                <a:spcPct val="100000"/>
              </a:lnSpc>
              <a:spcBef>
                <a:spcPts val="70"/>
              </a:spcBef>
              <a:buFont typeface="Wingdings"/>
              <a:buChar char=""/>
              <a:tabLst>
                <a:tab pos="298450" algn="l"/>
              </a:tabLst>
            </a:pPr>
            <a:r>
              <a:rPr sz="1600" spc="-5" dirty="0">
                <a:latin typeface="Arial MT"/>
                <a:cs typeface="Arial MT"/>
              </a:rPr>
              <a:t>MOLDES</a:t>
            </a:r>
            <a:endParaRPr sz="1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Docente</a:t>
            </a:r>
            <a:r>
              <a:rPr sz="1600" spc="-10" dirty="0">
                <a:latin typeface="Arial MT"/>
                <a:cs typeface="Arial MT"/>
              </a:rPr>
              <a:t>: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Mg.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Edgar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Poveda. Ecuador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3048000"/>
            <a:ext cx="3352800" cy="29809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1997"/>
            <a:ext cx="9142095" cy="5334000"/>
          </a:xfrm>
          <a:custGeom>
            <a:avLst/>
            <a:gdLst/>
            <a:ahLst/>
            <a:cxnLst/>
            <a:rect l="l" t="t" r="r" b="b"/>
            <a:pathLst>
              <a:path w="9142095" h="5334000">
                <a:moveTo>
                  <a:pt x="9141617" y="0"/>
                </a:moveTo>
                <a:lnTo>
                  <a:pt x="0" y="0"/>
                </a:lnTo>
                <a:lnTo>
                  <a:pt x="0" y="5334001"/>
                </a:lnTo>
                <a:lnTo>
                  <a:pt x="9141617" y="5334001"/>
                </a:lnTo>
                <a:lnTo>
                  <a:pt x="9141617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7764" y="937259"/>
            <a:ext cx="31496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1400" b="1" u="sng" spc="-1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.</a:t>
            </a:r>
            <a:r>
              <a:rPr sz="1400" b="1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</a:t>
            </a:r>
            <a:r>
              <a:rPr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400" b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140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140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OLOGÍ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1400" b="1" u="sng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DEL</a:t>
            </a:r>
            <a:r>
              <a:rPr sz="1400" b="1" u="sng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</a:t>
            </a:r>
            <a:r>
              <a:rPr sz="140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OM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AD</a:t>
            </a:r>
            <a:r>
              <a:rPr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764" y="1389379"/>
            <a:ext cx="8422005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b="0" spc="-5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b="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b="0" spc="-10" dirty="0">
                <a:solidFill>
                  <a:srgbClr val="FFFFFF"/>
                </a:solidFill>
                <a:latin typeface="Corbel"/>
                <a:cs typeface="Corbel"/>
              </a:rPr>
              <a:t>diplomado</a:t>
            </a:r>
            <a:r>
              <a:rPr b="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b="0" spc="-10" dirty="0">
                <a:solidFill>
                  <a:srgbClr val="FFFFFF"/>
                </a:solidFill>
                <a:latin typeface="Corbel"/>
                <a:cs typeface="Corbel"/>
              </a:rPr>
              <a:t>tiene</a:t>
            </a:r>
            <a:r>
              <a:rPr b="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b="0" dirty="0">
                <a:solidFill>
                  <a:srgbClr val="FFFFFF"/>
                </a:solidFill>
                <a:latin typeface="Corbel"/>
                <a:cs typeface="Corbel"/>
              </a:rPr>
              <a:t>un</a:t>
            </a:r>
            <a:r>
              <a:rPr b="0" spc="-5" dirty="0">
                <a:solidFill>
                  <a:srgbClr val="FFFFFF"/>
                </a:solidFill>
                <a:latin typeface="Corbel"/>
                <a:cs typeface="Corbel"/>
              </a:rPr>
              <a:t> formato </a:t>
            </a:r>
            <a:r>
              <a:rPr b="0" spc="-10" dirty="0">
                <a:solidFill>
                  <a:srgbClr val="FFFFFF"/>
                </a:solidFill>
                <a:latin typeface="Corbel"/>
                <a:cs typeface="Corbel"/>
              </a:rPr>
              <a:t>dialógico</a:t>
            </a:r>
            <a:r>
              <a:rPr b="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b="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b="0" spc="-10" dirty="0">
                <a:solidFill>
                  <a:srgbClr val="FFFFFF"/>
                </a:solidFill>
                <a:latin typeface="Corbel"/>
                <a:cs typeface="Corbel"/>
              </a:rPr>
              <a:t>interactivo,</a:t>
            </a:r>
            <a:r>
              <a:rPr b="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b="0" spc="-10" dirty="0">
                <a:solidFill>
                  <a:srgbClr val="FFFFFF"/>
                </a:solidFill>
                <a:latin typeface="Corbel"/>
                <a:cs typeface="Corbel"/>
              </a:rPr>
              <a:t>priorizando </a:t>
            </a:r>
            <a:r>
              <a:rPr b="0" spc="-5" dirty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b="0" spc="-10" dirty="0">
                <a:solidFill>
                  <a:srgbClr val="FFFFFF"/>
                </a:solidFill>
                <a:latin typeface="Corbel"/>
                <a:cs typeface="Corbel"/>
              </a:rPr>
              <a:t> necesidades</a:t>
            </a:r>
            <a:r>
              <a:rPr b="0" spc="-5" dirty="0">
                <a:solidFill>
                  <a:srgbClr val="FFFFFF"/>
                </a:solidFill>
                <a:latin typeface="Corbel"/>
                <a:cs typeface="Corbel"/>
              </a:rPr>
              <a:t> reales</a:t>
            </a:r>
            <a:r>
              <a:rPr b="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b="0" dirty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r>
              <a:rPr b="0" spc="-3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b="0" spc="-10" dirty="0">
                <a:solidFill>
                  <a:srgbClr val="FFFFFF"/>
                </a:solidFill>
                <a:latin typeface="Corbel"/>
                <a:cs typeface="Corbel"/>
              </a:rPr>
              <a:t>cotidianas</a:t>
            </a:r>
            <a:r>
              <a:rPr b="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b="0" spc="-5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b="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b="0" spc="-5" dirty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b="0" spc="-10" dirty="0">
                <a:solidFill>
                  <a:srgbClr val="FFFFFF"/>
                </a:solidFill>
                <a:latin typeface="Corbel"/>
                <a:cs typeface="Corbel"/>
              </a:rPr>
              <a:t> asistentes</a:t>
            </a:r>
            <a:r>
              <a:rPr b="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b="0" spc="-10" dirty="0">
                <a:solidFill>
                  <a:srgbClr val="FFFFFF"/>
                </a:solidFill>
                <a:latin typeface="Corbel"/>
                <a:cs typeface="Corbel"/>
              </a:rPr>
              <a:t>para</a:t>
            </a:r>
            <a:r>
              <a:rPr b="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b="0" spc="-5" dirty="0">
                <a:solidFill>
                  <a:srgbClr val="FFFFFF"/>
                </a:solidFill>
                <a:latin typeface="Corbel"/>
                <a:cs typeface="Corbel"/>
              </a:rPr>
              <a:t>su</a:t>
            </a:r>
            <a:r>
              <a:rPr b="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b="0" spc="-10" dirty="0">
                <a:solidFill>
                  <a:srgbClr val="FFFFFF"/>
                </a:solidFill>
                <a:latin typeface="Corbel"/>
                <a:cs typeface="Corbel"/>
              </a:rPr>
              <a:t>resolución</a:t>
            </a:r>
            <a:r>
              <a:rPr b="0" spc="-5" dirty="0">
                <a:solidFill>
                  <a:srgbClr val="FFFFFF"/>
                </a:solidFill>
                <a:latin typeface="Corbel"/>
                <a:cs typeface="Corbel"/>
              </a:rPr>
              <a:t> en aula, </a:t>
            </a:r>
            <a:r>
              <a:rPr b="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b="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b="0" spc="-10" dirty="0">
                <a:solidFill>
                  <a:srgbClr val="FFFFFF"/>
                </a:solidFill>
                <a:latin typeface="Corbel"/>
                <a:cs typeface="Corbel"/>
              </a:rPr>
              <a:t>posteriormente</a:t>
            </a:r>
            <a:r>
              <a:rPr b="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b="0" spc="-5" dirty="0">
                <a:solidFill>
                  <a:srgbClr val="FFFFFF"/>
                </a:solidFill>
                <a:latin typeface="Corbel"/>
                <a:cs typeface="Corbel"/>
              </a:rPr>
              <a:t>en </a:t>
            </a:r>
            <a:r>
              <a:rPr b="0" spc="-10" dirty="0">
                <a:solidFill>
                  <a:srgbClr val="FFFFFF"/>
                </a:solidFill>
                <a:latin typeface="Corbel"/>
                <a:cs typeface="Corbel"/>
              </a:rPr>
              <a:t>terreno.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7764" y="2221484"/>
            <a:ext cx="8548370" cy="315227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0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clases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consideran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sesiones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expositivas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con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apoyo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audiovisual,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en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cuales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se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desarrollarán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teórica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analíticamente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los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diferentes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temas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propuestos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en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programa;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además,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docentes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facilitarán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la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realización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de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grupos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de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trabajo,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para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asegurar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la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comprensión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de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temas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tratados.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Asimismo,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estructurará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en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talleres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de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análisis,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interpretación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reﬂexión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r>
              <a:rPr sz="1800" spc="-10" dirty="0" err="1">
                <a:solidFill>
                  <a:srgbClr val="FFFFFF"/>
                </a:solidFill>
                <a:latin typeface="Corbel"/>
                <a:cs typeface="Corbel"/>
              </a:rPr>
              <a:t>situaciones</a:t>
            </a:r>
            <a:r>
              <a:rPr lang="es-ES" spc="-10" dirty="0">
                <a:solidFill>
                  <a:srgbClr val="FFFFFF"/>
                </a:solidFill>
                <a:latin typeface="Corbel"/>
                <a:cs typeface="Corbel"/>
              </a:rPr>
              <a:t>.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Los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participantes podrán aprender haciendo,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forma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tal de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adquirir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y/o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desarrollar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competencias necesarias.</a:t>
            </a:r>
            <a:endParaRPr sz="18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400" b="1" spc="-2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400" b="1" u="sng" spc="-1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</a:t>
            </a:r>
            <a:r>
              <a:rPr sz="1400" b="1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1400" b="1" u="sng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sz="1400" b="1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UAC</a:t>
            </a:r>
            <a:r>
              <a:rPr sz="1400" b="1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IÓ</a:t>
            </a:r>
            <a:r>
              <a:rPr sz="1400" b="1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12700" marR="673735" indent="34925" algn="just">
              <a:lnSpc>
                <a:spcPct val="100000"/>
              </a:lnSpc>
              <a:spcBef>
                <a:spcPts val="1210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La </a:t>
            </a:r>
            <a:r>
              <a:rPr sz="1800" spc="-5" dirty="0" err="1">
                <a:solidFill>
                  <a:srgbClr val="FFFFFF"/>
                </a:solidFill>
                <a:latin typeface="Corbel"/>
                <a:cs typeface="Corbel"/>
              </a:rPr>
              <a:t>evaluación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lang="es-ES" spc="-5" dirty="0">
                <a:solidFill>
                  <a:srgbClr val="FFFFFF"/>
                </a:solidFill>
                <a:latin typeface="Corbel"/>
                <a:cs typeface="Corbel"/>
              </a:rPr>
              <a:t>de cada módulo se realizará mediante exámenes bajo la modalidad de selección múltiple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.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No se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exige para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su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aprobación asistencia,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dado que es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modalidad ﬂexible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1800" spc="-10" dirty="0" err="1">
                <a:solidFill>
                  <a:srgbClr val="FFFFFF"/>
                </a:solidFill>
                <a:latin typeface="Corbel"/>
                <a:cs typeface="Corbel"/>
              </a:rPr>
              <a:t>sincrónico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lang="es-ES" sz="1800" dirty="0">
                <a:solidFill>
                  <a:srgbClr val="FFFFFF"/>
                </a:solidFill>
                <a:latin typeface="Corbel"/>
                <a:cs typeface="Corbel"/>
              </a:rPr>
              <a:t>/o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asincrónico)</a:t>
            </a:r>
            <a:endParaRPr sz="1800" dirty="0">
              <a:latin typeface="Corbel"/>
              <a:cs typeface="Corbe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400" y="3124200"/>
            <a:ext cx="2654807" cy="10454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1200" y="356615"/>
            <a:ext cx="1752600" cy="11673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7271" y="6102096"/>
            <a:ext cx="4346448" cy="6431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657" y="3158235"/>
            <a:ext cx="1948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60" dirty="0">
                <a:solidFill>
                  <a:srgbClr val="FFFFFF"/>
                </a:solidFill>
                <a:latin typeface="Arial MT"/>
                <a:cs typeface="Arial MT"/>
              </a:rPr>
              <a:t>DOCENTES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1400" y="456691"/>
            <a:ext cx="7539355" cy="147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algn="just">
              <a:lnSpc>
                <a:spcPct val="100000"/>
              </a:lnSpc>
              <a:spcBef>
                <a:spcPts val="100"/>
              </a:spcBef>
            </a:pPr>
            <a:r>
              <a:rPr lang="es-CL"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Ana</a:t>
            </a:r>
            <a:r>
              <a:rPr lang="es-CL" sz="12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s-CL"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María</a:t>
            </a:r>
            <a:r>
              <a:rPr lang="es-CL" sz="12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s-CL"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Righetti Maureira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12700" marR="5080" algn="just">
              <a:lnSpc>
                <a:spcPct val="98300"/>
              </a:lnSpc>
              <a:spcBef>
                <a:spcPts val="95"/>
              </a:spcBef>
            </a:pPr>
            <a:r>
              <a:rPr sz="1200" spc="-10" dirty="0">
                <a:latin typeface="Arial MT"/>
                <a:cs typeface="Arial MT"/>
              </a:rPr>
              <a:t>PhD. </a:t>
            </a:r>
            <a:r>
              <a:rPr sz="1200" dirty="0">
                <a:latin typeface="Arial MT"/>
                <a:cs typeface="Arial MT"/>
              </a:rPr>
              <a:t>© </a:t>
            </a:r>
            <a:r>
              <a:rPr sz="1200" spc="-5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Psicología UBA, Magíster </a:t>
            </a:r>
            <a:r>
              <a:rPr sz="1200" spc="-5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Psicología Jurídica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Forense </a:t>
            </a:r>
            <a:r>
              <a:rPr sz="1200" spc="-45" dirty="0">
                <a:latin typeface="Arial MT"/>
                <a:cs typeface="Arial MT"/>
              </a:rPr>
              <a:t>UDP, </a:t>
            </a:r>
            <a:r>
              <a:rPr sz="1200" spc="-10" dirty="0">
                <a:latin typeface="Arial MT"/>
                <a:cs typeface="Arial MT"/>
              </a:rPr>
              <a:t>Postítulos </a:t>
            </a:r>
            <a:r>
              <a:rPr sz="1200" spc="-5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Psicología Forense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Mediación </a:t>
            </a:r>
            <a:r>
              <a:rPr sz="1200" spc="-15" dirty="0">
                <a:latin typeface="Arial MT"/>
                <a:cs typeface="Arial MT"/>
              </a:rPr>
              <a:t>familiar. </a:t>
            </a:r>
            <a:r>
              <a:rPr sz="1200" spc="-10" dirty="0">
                <a:latin typeface="Arial MT"/>
                <a:cs typeface="Arial MT"/>
              </a:rPr>
              <a:t>Perito </a:t>
            </a:r>
            <a:r>
              <a:rPr sz="1200" spc="-15" dirty="0">
                <a:latin typeface="Arial MT"/>
                <a:cs typeface="Arial MT"/>
              </a:rPr>
              <a:t>Psicóloga </a:t>
            </a:r>
            <a:r>
              <a:rPr sz="1200" spc="-5" dirty="0">
                <a:latin typeface="Arial MT"/>
                <a:cs typeface="Arial MT"/>
              </a:rPr>
              <a:t>de la </a:t>
            </a:r>
            <a:r>
              <a:rPr sz="1200" spc="-10" dirty="0">
                <a:latin typeface="Arial MT"/>
                <a:cs typeface="Arial MT"/>
              </a:rPr>
              <a:t>Ilustrísima Corte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spc="-15" dirty="0">
                <a:latin typeface="Arial MT"/>
                <a:cs typeface="Arial MT"/>
              </a:rPr>
              <a:t>Apelaciones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Fiscalía </a:t>
            </a:r>
            <a:r>
              <a:rPr sz="1200" spc="-15" dirty="0">
                <a:latin typeface="Arial MT"/>
                <a:cs typeface="Arial MT"/>
              </a:rPr>
              <a:t>Nacional. </a:t>
            </a:r>
            <a:r>
              <a:rPr sz="1200" spc="-10" dirty="0">
                <a:latin typeface="Arial MT"/>
                <a:cs typeface="Arial MT"/>
              </a:rPr>
              <a:t>Con </a:t>
            </a:r>
            <a:r>
              <a:rPr sz="1200" spc="-5" dirty="0">
                <a:latin typeface="Arial MT"/>
                <a:cs typeface="Arial MT"/>
              </a:rPr>
              <a:t>mas de </a:t>
            </a:r>
            <a:r>
              <a:rPr sz="1200" spc="-10" dirty="0">
                <a:latin typeface="Arial MT"/>
                <a:cs typeface="Arial MT"/>
              </a:rPr>
              <a:t>20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años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experiencia </a:t>
            </a:r>
            <a:r>
              <a:rPr sz="1200" spc="-5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temáticas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vulneración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derecho </a:t>
            </a:r>
            <a:r>
              <a:rPr sz="1200" spc="-5" dirty="0">
                <a:latin typeface="Arial MT"/>
                <a:cs typeface="Arial MT"/>
              </a:rPr>
              <a:t>en la </a:t>
            </a:r>
            <a:r>
              <a:rPr sz="1200" spc="-10" dirty="0">
                <a:latin typeface="Arial MT"/>
                <a:cs typeface="Arial MT"/>
              </a:rPr>
              <a:t>infancia ejerciendo </a:t>
            </a:r>
            <a:r>
              <a:rPr sz="1200" spc="-5" dirty="0">
                <a:latin typeface="Arial MT"/>
                <a:cs typeface="Arial MT"/>
              </a:rPr>
              <a:t>como </a:t>
            </a:r>
            <a:r>
              <a:rPr sz="1200" spc="-10" dirty="0">
                <a:latin typeface="Arial MT"/>
                <a:cs typeface="Arial MT"/>
              </a:rPr>
              <a:t>perito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psicóloga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clínica.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Ocupa </a:t>
            </a:r>
            <a:r>
              <a:rPr sz="1200" spc="-5" dirty="0">
                <a:latin typeface="Arial MT"/>
                <a:cs typeface="Arial MT"/>
              </a:rPr>
              <a:t>el </a:t>
            </a:r>
            <a:r>
              <a:rPr sz="1200" spc="-10" dirty="0">
                <a:latin typeface="Arial MT"/>
                <a:cs typeface="Arial MT"/>
              </a:rPr>
              <a:t>cargo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Supervisora Técnica </a:t>
            </a:r>
            <a:r>
              <a:rPr sz="1200" spc="-5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Gendarmería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Chile.</a:t>
            </a:r>
            <a:r>
              <a:rPr sz="1200" spc="3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Con experiencia </a:t>
            </a:r>
            <a:r>
              <a:rPr sz="1200" spc="-5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atención clínica </a:t>
            </a:r>
            <a:r>
              <a:rPr sz="1200" spc="-5" dirty="0">
                <a:latin typeface="Arial MT"/>
                <a:cs typeface="Arial MT"/>
              </a:rPr>
              <a:t> en </a:t>
            </a:r>
            <a:r>
              <a:rPr sz="1200" spc="-10" dirty="0">
                <a:latin typeface="Arial MT"/>
                <a:cs typeface="Arial MT"/>
              </a:rPr>
              <a:t>víctimas (infantiles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adultas) </a:t>
            </a:r>
            <a:r>
              <a:rPr sz="1200" spc="-5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delitos violentos. Acreditada </a:t>
            </a:r>
            <a:r>
              <a:rPr sz="1200" spc="-5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Escala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Riesgo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spc="-15" dirty="0">
                <a:latin typeface="Arial MT"/>
                <a:cs typeface="Arial MT"/>
              </a:rPr>
              <a:t>Reincidencia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Psicopatía. </a:t>
            </a:r>
            <a:r>
              <a:rPr sz="1200" spc="-15" dirty="0">
                <a:latin typeface="Arial MT"/>
                <a:cs typeface="Arial MT"/>
              </a:rPr>
              <a:t>Ponente </a:t>
            </a:r>
            <a:r>
              <a:rPr sz="1200" dirty="0">
                <a:latin typeface="Arial MT"/>
                <a:cs typeface="Arial MT"/>
              </a:rPr>
              <a:t>a </a:t>
            </a:r>
            <a:r>
              <a:rPr sz="1200" spc="-10" dirty="0">
                <a:latin typeface="Arial MT"/>
                <a:cs typeface="Arial MT"/>
              </a:rPr>
              <a:t>nivel Internacional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5" dirty="0">
                <a:latin typeface="Arial MT"/>
                <a:cs typeface="Arial MT"/>
              </a:rPr>
              <a:t>Nacional, </a:t>
            </a:r>
            <a:r>
              <a:rPr sz="1200" spc="-5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congresos, seminarios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docencia, </a:t>
            </a:r>
            <a:r>
              <a:rPr sz="1200" spc="-5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temáticas </a:t>
            </a:r>
            <a:r>
              <a:rPr sz="1200" spc="-15" dirty="0">
                <a:latin typeface="Arial MT"/>
                <a:cs typeface="Arial MT"/>
              </a:rPr>
              <a:t>ligadas 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</a:t>
            </a:r>
            <a:r>
              <a:rPr sz="1200" spc="-10" dirty="0">
                <a:latin typeface="Arial MT"/>
                <a:cs typeface="Arial MT"/>
              </a:rPr>
              <a:t> área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Psicología Jurídica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10" dirty="0">
                <a:latin typeface="Arial MT"/>
                <a:cs typeface="Arial MT"/>
              </a:rPr>
              <a:t> Forense.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Participación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co-autora 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capítulos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10" dirty="0">
                <a:latin typeface="Arial MT"/>
                <a:cs typeface="Arial MT"/>
              </a:rPr>
              <a:t> libros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10" dirty="0">
                <a:latin typeface="Arial MT"/>
                <a:cs typeface="Arial MT"/>
              </a:rPr>
              <a:t> reportajes.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1400" y="2096228"/>
            <a:ext cx="7918008" cy="1662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415"/>
              </a:lnSpc>
              <a:spcBef>
                <a:spcPts val="100"/>
              </a:spcBef>
            </a:pPr>
            <a:r>
              <a:rPr lang="es-CL" sz="12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lang="es-CL" sz="12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lang="es-CL" sz="12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</a:t>
            </a:r>
            <a:r>
              <a:rPr lang="es-CL"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lang="es-CL" sz="12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lang="es-CL"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lang="es-CL" sz="1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s-CL"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lang="es-CL" sz="12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arc</a:t>
            </a:r>
            <a:r>
              <a:rPr lang="es-CL"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lang="es-CL"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lang="es-CL" sz="12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12700" marR="6350" algn="just">
              <a:lnSpc>
                <a:spcPts val="1420"/>
              </a:lnSpc>
              <a:spcBef>
                <a:spcPts val="40"/>
              </a:spcBef>
            </a:pPr>
            <a:r>
              <a:rPr sz="1200" spc="-15" dirty="0">
                <a:latin typeface="Arial MT"/>
                <a:cs typeface="Arial MT"/>
              </a:rPr>
              <a:t>Psicólogo </a:t>
            </a:r>
            <a:r>
              <a:rPr sz="1200" spc="-10" dirty="0">
                <a:latin typeface="Arial MT"/>
                <a:cs typeface="Arial MT"/>
              </a:rPr>
              <a:t>Clínico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spc="-15" dirty="0">
                <a:latin typeface="Arial MT"/>
                <a:cs typeface="Arial MT"/>
              </a:rPr>
              <a:t>Universidad </a:t>
            </a:r>
            <a:r>
              <a:rPr sz="1200" spc="-10" dirty="0">
                <a:latin typeface="Arial MT"/>
                <a:cs typeface="Arial MT"/>
              </a:rPr>
              <a:t>Central del </a:t>
            </a:r>
            <a:r>
              <a:rPr sz="1200" spc="-20" dirty="0">
                <a:latin typeface="Arial MT"/>
                <a:cs typeface="Arial MT"/>
              </a:rPr>
              <a:t>Ecuador,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0" dirty="0">
                <a:latin typeface="Arial MT"/>
                <a:cs typeface="Arial MT"/>
              </a:rPr>
              <a:t>Máster oficial </a:t>
            </a:r>
            <a:r>
              <a:rPr sz="1200" spc="-5" dirty="0">
                <a:latin typeface="Arial MT"/>
                <a:cs typeface="Arial MT"/>
              </a:rPr>
              <a:t>en </a:t>
            </a:r>
            <a:r>
              <a:rPr sz="1200" spc="-15" dirty="0">
                <a:latin typeface="Arial MT"/>
                <a:cs typeface="Arial MT"/>
              </a:rPr>
              <a:t>Ciencias </a:t>
            </a:r>
            <a:r>
              <a:rPr sz="1200" spc="-5" dirty="0">
                <a:latin typeface="Arial MT"/>
                <a:cs typeface="Arial MT"/>
              </a:rPr>
              <a:t>de la </a:t>
            </a:r>
            <a:r>
              <a:rPr sz="1200" spc="-15" dirty="0">
                <a:latin typeface="Arial MT"/>
                <a:cs typeface="Arial MT"/>
              </a:rPr>
              <a:t>Sexología </a:t>
            </a:r>
            <a:r>
              <a:rPr sz="1200" spc="-5" dirty="0">
                <a:latin typeface="Arial MT"/>
                <a:cs typeface="Arial MT"/>
              </a:rPr>
              <a:t>en </a:t>
            </a:r>
            <a:r>
              <a:rPr sz="1200" spc="-15" dirty="0">
                <a:latin typeface="Arial MT"/>
                <a:cs typeface="Arial MT"/>
              </a:rPr>
              <a:t>Universidad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Almería.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Especialista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30" dirty="0">
                <a:latin typeface="Arial MT"/>
                <a:cs typeface="Arial MT"/>
              </a:rPr>
              <a:t>Terapia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pareja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-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Universidad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Almería.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Perito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Salud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Humana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especialidad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endParaRPr sz="1200" dirty="0">
              <a:latin typeface="Arial MT"/>
              <a:cs typeface="Arial MT"/>
            </a:endParaRPr>
          </a:p>
          <a:p>
            <a:pPr marL="12700" marR="6350" algn="just">
              <a:lnSpc>
                <a:spcPts val="1390"/>
              </a:lnSpc>
              <a:spcBef>
                <a:spcPts val="85"/>
              </a:spcBef>
            </a:pPr>
            <a:r>
              <a:rPr sz="1200" spc="-10" dirty="0">
                <a:latin typeface="Arial MT"/>
                <a:cs typeface="Arial MT"/>
              </a:rPr>
              <a:t>Psicología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Clínica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acreditado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por</a:t>
            </a:r>
            <a:r>
              <a:rPr sz="1200" spc="-5" dirty="0">
                <a:latin typeface="Arial MT"/>
                <a:cs typeface="Arial MT"/>
              </a:rPr>
              <a:t> el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Consejo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Judicatura.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DIRIGIDO</a:t>
            </a:r>
            <a:r>
              <a:rPr sz="1200" spc="-5" dirty="0">
                <a:latin typeface="Arial MT"/>
                <a:cs typeface="Arial MT"/>
              </a:rPr>
              <a:t> A: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experiencia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Profesional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desarrollado</a:t>
            </a:r>
            <a:r>
              <a:rPr sz="1200" spc="-5" dirty="0">
                <a:latin typeface="Arial MT"/>
                <a:cs typeface="Arial MT"/>
              </a:rPr>
              <a:t> como </a:t>
            </a:r>
            <a:r>
              <a:rPr sz="1200" spc="-10" dirty="0">
                <a:latin typeface="Arial MT"/>
                <a:cs typeface="Arial MT"/>
              </a:rPr>
              <a:t>Analista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spc="-15" dirty="0">
                <a:latin typeface="Arial MT"/>
                <a:cs typeface="Arial MT"/>
              </a:rPr>
              <a:t>Discapacidades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el </a:t>
            </a:r>
            <a:r>
              <a:rPr sz="1200" spc="-10" dirty="0">
                <a:latin typeface="Arial MT"/>
                <a:cs typeface="Arial MT"/>
              </a:rPr>
              <a:t>Ministerio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Salud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Pública,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Psicólogo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Clínico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 el </a:t>
            </a:r>
            <a:r>
              <a:rPr sz="1200" spc="-10" dirty="0">
                <a:latin typeface="Arial MT"/>
                <a:cs typeface="Arial MT"/>
              </a:rPr>
              <a:t>Ministerio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endParaRPr sz="1200" dirty="0">
              <a:latin typeface="Arial MT"/>
              <a:cs typeface="Arial MT"/>
            </a:endParaRPr>
          </a:p>
          <a:p>
            <a:pPr marL="12700" marR="5080" algn="just">
              <a:lnSpc>
                <a:spcPct val="99400"/>
              </a:lnSpc>
              <a:spcBef>
                <a:spcPts val="45"/>
              </a:spcBef>
            </a:pPr>
            <a:r>
              <a:rPr sz="1200" spc="-15" dirty="0">
                <a:latin typeface="Arial MT"/>
                <a:cs typeface="Arial MT"/>
              </a:rPr>
              <a:t>Salud Pública, Psicólogo Clínico </a:t>
            </a:r>
            <a:r>
              <a:rPr sz="1200" spc="-10" dirty="0">
                <a:latin typeface="Arial MT"/>
                <a:cs typeface="Arial MT"/>
              </a:rPr>
              <a:t>en el </a:t>
            </a:r>
            <a:r>
              <a:rPr sz="1200" spc="-15" dirty="0">
                <a:latin typeface="Arial MT"/>
                <a:cs typeface="Arial MT"/>
              </a:rPr>
              <a:t>Instituto “Corazonando Líderes”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15" dirty="0">
                <a:latin typeface="Arial MT"/>
                <a:cs typeface="Arial MT"/>
              </a:rPr>
              <a:t>formación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15" dirty="0">
                <a:latin typeface="Arial MT"/>
                <a:cs typeface="Arial MT"/>
              </a:rPr>
              <a:t>Aspirantes </a:t>
            </a:r>
            <a:r>
              <a:rPr sz="1200" dirty="0">
                <a:latin typeface="Arial MT"/>
                <a:cs typeface="Arial MT"/>
              </a:rPr>
              <a:t>a </a:t>
            </a:r>
            <a:r>
              <a:rPr sz="1200" spc="-15" dirty="0">
                <a:latin typeface="Arial MT"/>
                <a:cs typeface="Arial MT"/>
              </a:rPr>
              <a:t>Policía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15" dirty="0">
                <a:latin typeface="Arial MT"/>
                <a:cs typeface="Arial MT"/>
              </a:rPr>
              <a:t>Fuerzas </a:t>
            </a:r>
            <a:r>
              <a:rPr sz="1200" spc="-10" dirty="0">
                <a:latin typeface="Arial MT"/>
                <a:cs typeface="Arial MT"/>
              </a:rPr>
              <a:t> Armadas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Ecuador.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Actualmente</a:t>
            </a:r>
            <a:r>
              <a:rPr sz="1200" spc="-5" dirty="0">
                <a:latin typeface="Arial MT"/>
                <a:cs typeface="Arial MT"/>
              </a:rPr>
              <a:t> 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Miembro</a:t>
            </a:r>
            <a:r>
              <a:rPr sz="1200" spc="-5" dirty="0">
                <a:latin typeface="Arial MT"/>
                <a:cs typeface="Arial MT"/>
              </a:rPr>
              <a:t> 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Sociedad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Ecuatoriana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Investigación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Intervención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(SEIISEX). </a:t>
            </a:r>
            <a:r>
              <a:rPr sz="1200" dirty="0">
                <a:latin typeface="Arial MT"/>
                <a:cs typeface="Arial MT"/>
              </a:rPr>
              <a:t>•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Sexólogo </a:t>
            </a:r>
            <a:r>
              <a:rPr sz="1200" spc="-10" dirty="0">
                <a:latin typeface="Arial MT"/>
                <a:cs typeface="Arial MT"/>
              </a:rPr>
              <a:t>especialista </a:t>
            </a:r>
            <a:r>
              <a:rPr sz="1200" spc="-5" dirty="0">
                <a:latin typeface="Arial MT"/>
                <a:cs typeface="Arial MT"/>
              </a:rPr>
              <a:t>en </a:t>
            </a:r>
            <a:r>
              <a:rPr sz="1200" spc="-10" dirty="0">
                <a:latin typeface="Arial MT"/>
                <a:cs typeface="Arial MT"/>
              </a:rPr>
              <a:t>Formación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Facilitadores del Proyecto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“Recorrido Participativo para la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Prevención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Violencia </a:t>
            </a:r>
            <a:r>
              <a:rPr sz="1200" spc="-10" dirty="0">
                <a:latin typeface="Arial MT"/>
                <a:cs typeface="Arial MT"/>
              </a:rPr>
              <a:t>sexual</a:t>
            </a:r>
            <a:r>
              <a:rPr sz="1200" spc="-5" dirty="0">
                <a:latin typeface="Arial MT"/>
                <a:cs typeface="Arial MT"/>
              </a:rPr>
              <a:t> en</a:t>
            </a:r>
            <a:r>
              <a:rPr sz="1200" spc="-15" dirty="0">
                <a:latin typeface="Arial MT"/>
                <a:cs typeface="Arial MT"/>
              </a:rPr>
              <a:t> Estudiantes”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 Ministerio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15" dirty="0">
                <a:latin typeface="Arial MT"/>
                <a:cs typeface="Arial MT"/>
              </a:rPr>
              <a:t> Educación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 </a:t>
            </a:r>
            <a:r>
              <a:rPr sz="1200" spc="-15" dirty="0">
                <a:latin typeface="Arial MT"/>
                <a:cs typeface="Arial MT"/>
              </a:rPr>
              <a:t>Ecuador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34B8CAF-DDF8-D849-B553-09216E3AF03C}"/>
              </a:ext>
            </a:extLst>
          </p:cNvPr>
          <p:cNvSpPr txBox="1">
            <a:spLocks/>
          </p:cNvSpPr>
          <p:nvPr/>
        </p:nvSpPr>
        <p:spPr>
          <a:xfrm rot="10800000" flipV="1">
            <a:off x="3581400" y="3770341"/>
            <a:ext cx="8001000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just">
              <a:lnSpc>
                <a:spcPts val="1310"/>
              </a:lnSpc>
              <a:spcBef>
                <a:spcPts val="100"/>
              </a:spcBef>
            </a:pPr>
            <a:br>
              <a:rPr lang="es-ES" sz="1200" b="1" u="sng" kern="0" spc="-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</a:br>
            <a:r>
              <a:rPr lang="es-ES" sz="1200" b="1" u="sng" kern="0" spc="-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</a:rPr>
              <a:t>Aron Contreras </a:t>
            </a:r>
            <a:r>
              <a:rPr lang="es-ES" sz="1200" b="1" u="sng" kern="0" spc="-5" dirty="0" err="1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</a:rPr>
              <a:t>Farah</a:t>
            </a:r>
            <a:r>
              <a:rPr lang="es-ES" sz="1200" b="1" u="sng" kern="0" spc="-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endParaRPr lang="es-ES" sz="12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algn="just">
              <a:lnSpc>
                <a:spcPts val="1310"/>
              </a:lnSpc>
            </a:pPr>
            <a:r>
              <a:rPr lang="es-ES" sz="1200" kern="0" spc="-5" dirty="0" err="1">
                <a:solidFill>
                  <a:sysClr val="windowText" lastClr="000000"/>
                </a:solidFill>
                <a:latin typeface="Arial MT"/>
                <a:cs typeface="Arial MT"/>
              </a:rPr>
              <a:t>Phd</a:t>
            </a:r>
            <a:r>
              <a:rPr lang="es-ES" sz="1200" kern="0" spc="-5" dirty="0">
                <a:solidFill>
                  <a:sysClr val="windowText" lastClr="000000"/>
                </a:solidFill>
                <a:latin typeface="Arial MT"/>
                <a:cs typeface="Arial MT"/>
              </a:rPr>
              <a:t> ( c9 en Psicología, Magíster en Psicología Jurídica y Forense. Docente </a:t>
            </a:r>
            <a:r>
              <a:rPr lang="es-ES" sz="1200" kern="0" spc="-5" dirty="0" err="1">
                <a:solidFill>
                  <a:sysClr val="windowText" lastClr="000000"/>
                </a:solidFill>
                <a:latin typeface="Arial MT"/>
                <a:cs typeface="Arial MT"/>
              </a:rPr>
              <a:t>Academico</a:t>
            </a:r>
            <a:r>
              <a:rPr lang="es-ES" sz="1200" kern="0" spc="-5" dirty="0">
                <a:solidFill>
                  <a:sysClr val="windowText" lastClr="000000"/>
                </a:solidFill>
                <a:latin typeface="Arial MT"/>
                <a:cs typeface="Arial MT"/>
              </a:rPr>
              <a:t>, Investigador. Perito Forense a nivel nacional en internacional. Acreditado en diversas escalas psicométricas, como también ha validado varias escalas para el uso de materias de familia. </a:t>
            </a:r>
            <a:endParaRPr lang="es-ES" sz="1200" kern="0" dirty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19FFAABB-6F98-6A43-854A-1C8E94FAC5E2}"/>
              </a:ext>
            </a:extLst>
          </p:cNvPr>
          <p:cNvSpPr txBox="1"/>
          <p:nvPr/>
        </p:nvSpPr>
        <p:spPr>
          <a:xfrm>
            <a:off x="3581400" y="4776714"/>
            <a:ext cx="8129270" cy="1872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lang="es-ES" sz="1000" b="1" u="sng" spc="-5" dirty="0">
                <a:latin typeface="Arial MT"/>
                <a:cs typeface="Arial MT"/>
              </a:rPr>
              <a:t>Claudia Quintana Peña </a:t>
            </a:r>
          </a:p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000" spc="-5" dirty="0" err="1">
                <a:latin typeface="Arial MT"/>
                <a:cs typeface="Arial MT"/>
              </a:rPr>
              <a:t>Magíster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en Psicología </a:t>
            </a:r>
            <a:r>
              <a:rPr sz="1000" spc="-5" dirty="0">
                <a:latin typeface="Arial MT"/>
                <a:cs typeface="Arial MT"/>
              </a:rPr>
              <a:t>Jurídica</a:t>
            </a:r>
            <a:r>
              <a:rPr sz="1000" dirty="0">
                <a:latin typeface="Arial MT"/>
                <a:cs typeface="Arial MT"/>
              </a:rPr>
              <a:t> y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Forense,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Universidad Diego </a:t>
            </a:r>
            <a:r>
              <a:rPr sz="1000" spc="-5" dirty="0">
                <a:latin typeface="Arial MT"/>
                <a:cs typeface="Arial MT"/>
              </a:rPr>
              <a:t>Portales.</a:t>
            </a:r>
            <a:endParaRPr sz="1000" dirty="0">
              <a:latin typeface="Arial MT"/>
              <a:cs typeface="Arial MT"/>
            </a:endParaRPr>
          </a:p>
          <a:p>
            <a:pPr marL="12700" marR="5080">
              <a:lnSpc>
                <a:spcPts val="1300"/>
              </a:lnSpc>
              <a:spcBef>
                <a:spcPts val="45"/>
              </a:spcBef>
            </a:pPr>
            <a:r>
              <a:rPr sz="1000" dirty="0">
                <a:latin typeface="Arial MT"/>
                <a:cs typeface="Arial MT"/>
              </a:rPr>
              <a:t>Psicóloga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y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Licenciada en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Psicología,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Universidad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 La</a:t>
            </a:r>
            <a:r>
              <a:rPr sz="1000" spc="-5" dirty="0">
                <a:latin typeface="Arial MT"/>
                <a:cs typeface="Arial MT"/>
              </a:rPr>
              <a:t> Frontera.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Acreditada </a:t>
            </a:r>
            <a:r>
              <a:rPr sz="1000" dirty="0">
                <a:latin typeface="Arial MT"/>
                <a:cs typeface="Arial MT"/>
              </a:rPr>
              <a:t>en la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Escala PCL-R,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por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la Universidad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 la</a:t>
            </a:r>
            <a:r>
              <a:rPr sz="1000" spc="-5" dirty="0">
                <a:latin typeface="Arial MT"/>
                <a:cs typeface="Arial MT"/>
              </a:rPr>
              <a:t> Frontera </a:t>
            </a:r>
            <a:r>
              <a:rPr sz="1000" spc="-29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(2007)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y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por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Gendarmería </a:t>
            </a:r>
            <a:r>
              <a:rPr sz="1000" dirty="0">
                <a:latin typeface="Arial MT"/>
                <a:cs typeface="Arial MT"/>
              </a:rPr>
              <a:t>de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Chile</a:t>
            </a:r>
            <a:r>
              <a:rPr sz="1000" spc="-5" dirty="0">
                <a:latin typeface="Arial MT"/>
                <a:cs typeface="Arial MT"/>
              </a:rPr>
              <a:t> (2015).</a:t>
            </a:r>
            <a:endParaRPr sz="1000" dirty="0">
              <a:latin typeface="Arial MT"/>
              <a:cs typeface="Arial MT"/>
            </a:endParaRPr>
          </a:p>
          <a:p>
            <a:pPr marL="12700">
              <a:lnSpc>
                <a:spcPts val="1275"/>
              </a:lnSpc>
            </a:pPr>
            <a:r>
              <a:rPr sz="1000" dirty="0">
                <a:latin typeface="Arial MT"/>
                <a:cs typeface="Arial MT"/>
              </a:rPr>
              <a:t>Diplomado en </a:t>
            </a:r>
            <a:r>
              <a:rPr sz="1000" spc="-5" dirty="0">
                <a:latin typeface="Arial MT"/>
                <a:cs typeface="Arial MT"/>
              </a:rPr>
              <a:t>“Formación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en </a:t>
            </a:r>
            <a:r>
              <a:rPr sz="1000" spc="-5" dirty="0">
                <a:latin typeface="Arial MT"/>
                <a:cs typeface="Arial MT"/>
              </a:rPr>
              <a:t>Competencias </a:t>
            </a:r>
            <a:r>
              <a:rPr sz="1000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Evaluación e </a:t>
            </a:r>
            <a:r>
              <a:rPr sz="1000" spc="-5" dirty="0">
                <a:latin typeface="Arial MT"/>
                <a:cs typeface="Arial MT"/>
              </a:rPr>
              <a:t>Intervención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en </a:t>
            </a:r>
            <a:r>
              <a:rPr sz="1000" spc="-5" dirty="0">
                <a:latin typeface="Arial MT"/>
                <a:cs typeface="Arial MT"/>
              </a:rPr>
              <a:t>materias </a:t>
            </a:r>
            <a:r>
              <a:rPr sz="1000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Consumo de alcohol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y</a:t>
            </a:r>
            <a:r>
              <a:rPr sz="1000" spc="-5" dirty="0">
                <a:latin typeface="Arial MT"/>
                <a:cs typeface="Arial MT"/>
              </a:rPr>
              <a:t> drogas,</a:t>
            </a:r>
            <a:endParaRPr sz="1000" dirty="0">
              <a:latin typeface="Arial MT"/>
              <a:cs typeface="Arial MT"/>
            </a:endParaRPr>
          </a:p>
          <a:p>
            <a:pPr marL="12700" marR="22860">
              <a:lnSpc>
                <a:spcPts val="1300"/>
              </a:lnSpc>
              <a:spcBef>
                <a:spcPts val="135"/>
              </a:spcBef>
            </a:pPr>
            <a:r>
              <a:rPr sz="1000" spc="-5" dirty="0">
                <a:latin typeface="Arial MT"/>
                <a:cs typeface="Arial MT"/>
              </a:rPr>
              <a:t>Perpetración</a:t>
            </a:r>
            <a:r>
              <a:rPr sz="1000" dirty="0">
                <a:latin typeface="Arial MT"/>
                <a:cs typeface="Arial MT"/>
              </a:rPr>
              <a:t> de </a:t>
            </a:r>
            <a:r>
              <a:rPr sz="1000" spc="-5" dirty="0">
                <a:latin typeface="Arial MT"/>
                <a:cs typeface="Arial MT"/>
              </a:rPr>
              <a:t>Violencia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Intrafamiliar</a:t>
            </a:r>
            <a:r>
              <a:rPr sz="1000" dirty="0">
                <a:latin typeface="Arial MT"/>
                <a:cs typeface="Arial MT"/>
              </a:rPr>
              <a:t> y</a:t>
            </a:r>
            <a:r>
              <a:rPr sz="1000" spc="-5" dirty="0">
                <a:latin typeface="Arial MT"/>
                <a:cs typeface="Arial MT"/>
              </a:rPr>
              <a:t> Ofensa</a:t>
            </a:r>
            <a:r>
              <a:rPr sz="1000" dirty="0">
                <a:latin typeface="Arial MT"/>
                <a:cs typeface="Arial MT"/>
              </a:rPr>
              <a:t> Sexual”.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Especialista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en </a:t>
            </a:r>
            <a:r>
              <a:rPr sz="1000" spc="-10" dirty="0">
                <a:latin typeface="Arial MT"/>
                <a:cs typeface="Arial MT"/>
              </a:rPr>
              <a:t>Valoración</a:t>
            </a:r>
            <a:r>
              <a:rPr sz="1000" dirty="0">
                <a:latin typeface="Arial MT"/>
                <a:cs typeface="Arial MT"/>
              </a:rPr>
              <a:t> de Riesgo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y</a:t>
            </a:r>
            <a:r>
              <a:rPr sz="1000" spc="-5" dirty="0">
                <a:latin typeface="Arial MT"/>
                <a:cs typeface="Arial MT"/>
              </a:rPr>
              <a:t> tratamiento</a:t>
            </a:r>
            <a:r>
              <a:rPr sz="1000" dirty="0">
                <a:latin typeface="Arial MT"/>
                <a:cs typeface="Arial MT"/>
              </a:rPr>
              <a:t> con </a:t>
            </a:r>
            <a:r>
              <a:rPr sz="1000" spc="-5" dirty="0">
                <a:latin typeface="Arial MT"/>
                <a:cs typeface="Arial MT"/>
              </a:rPr>
              <a:t>Infractores</a:t>
            </a:r>
            <a:r>
              <a:rPr sz="1000" dirty="0">
                <a:latin typeface="Arial MT"/>
                <a:cs typeface="Arial MT"/>
              </a:rPr>
              <a:t> del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Ley. </a:t>
            </a:r>
            <a:r>
              <a:rPr sz="1000" spc="-29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Cuenta </a:t>
            </a:r>
            <a:r>
              <a:rPr sz="1000" dirty="0">
                <a:latin typeface="Arial MT"/>
                <a:cs typeface="Arial MT"/>
              </a:rPr>
              <a:t>con </a:t>
            </a:r>
            <a:r>
              <a:rPr sz="1000" spc="-5" dirty="0">
                <a:latin typeface="Arial MT"/>
                <a:cs typeface="Arial MT"/>
              </a:rPr>
              <a:t>más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 15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años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 experiencia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en el </a:t>
            </a:r>
            <a:r>
              <a:rPr sz="1000" spc="-5" dirty="0">
                <a:latin typeface="Arial MT"/>
                <a:cs typeface="Arial MT"/>
              </a:rPr>
              <a:t>trabajo</a:t>
            </a:r>
            <a:r>
              <a:rPr sz="1000" dirty="0">
                <a:latin typeface="Arial MT"/>
                <a:cs typeface="Arial MT"/>
              </a:rPr>
              <a:t> con </a:t>
            </a:r>
            <a:r>
              <a:rPr sz="1000" spc="-5" dirty="0">
                <a:latin typeface="Arial MT"/>
                <a:cs typeface="Arial MT"/>
              </a:rPr>
              <a:t>imputados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y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 err="1">
                <a:latin typeface="Arial MT"/>
                <a:cs typeface="Arial MT"/>
              </a:rPr>
              <a:t>población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penal. </a:t>
            </a:r>
            <a:r>
              <a:rPr sz="1000" spc="-5" dirty="0">
                <a:latin typeface="Arial MT"/>
                <a:cs typeface="Arial MT"/>
              </a:rPr>
              <a:t>Actualmente trabaja como </a:t>
            </a:r>
            <a:r>
              <a:rPr sz="1000" dirty="0">
                <a:latin typeface="Arial MT"/>
                <a:cs typeface="Arial MT"/>
              </a:rPr>
              <a:t>psicología penitenciaria en un </a:t>
            </a:r>
            <a:r>
              <a:rPr sz="1000" spc="-5" dirty="0">
                <a:latin typeface="Arial MT"/>
                <a:cs typeface="Arial MT"/>
              </a:rPr>
              <a:t>Centro </a:t>
            </a:r>
            <a:r>
              <a:rPr sz="1000" dirty="0">
                <a:latin typeface="Arial MT"/>
                <a:cs typeface="Arial MT"/>
              </a:rPr>
              <a:t>de 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Reinserción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Social.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Especialista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en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Evaluación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Psicológica: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con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investigaciones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en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Evaluaciones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Riesgo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con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HCR-20,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PCL-R y</a:t>
            </a:r>
          </a:p>
          <a:p>
            <a:pPr marL="12700" marR="368300">
              <a:lnSpc>
                <a:spcPts val="1300"/>
              </a:lnSpc>
              <a:spcBef>
                <a:spcPts val="90"/>
              </a:spcBef>
            </a:pPr>
            <a:r>
              <a:rPr sz="1000" spc="-15" dirty="0">
                <a:latin typeface="Arial MT"/>
                <a:cs typeface="Arial MT"/>
              </a:rPr>
              <a:t>BIS-11.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Acreditada </a:t>
            </a:r>
            <a:r>
              <a:rPr sz="1000" dirty="0">
                <a:latin typeface="Arial MT"/>
                <a:cs typeface="Arial MT"/>
              </a:rPr>
              <a:t>en el HCR-20 y en </a:t>
            </a:r>
            <a:r>
              <a:rPr sz="1000" spc="-5" dirty="0">
                <a:latin typeface="Arial MT"/>
                <a:cs typeface="Arial MT"/>
              </a:rPr>
              <a:t>otras </a:t>
            </a:r>
            <a:r>
              <a:rPr sz="1000" dirty="0">
                <a:latin typeface="Arial MT"/>
                <a:cs typeface="Arial MT"/>
              </a:rPr>
              <a:t>escalas de </a:t>
            </a:r>
            <a:r>
              <a:rPr sz="1000" spc="-10" dirty="0">
                <a:latin typeface="Arial MT"/>
                <a:cs typeface="Arial MT"/>
              </a:rPr>
              <a:t>Valoración </a:t>
            </a:r>
            <a:r>
              <a:rPr sz="1000" dirty="0">
                <a:latin typeface="Arial MT"/>
                <a:cs typeface="Arial MT"/>
              </a:rPr>
              <a:t>de Riesgo de Reincidencias, de </a:t>
            </a:r>
            <a:r>
              <a:rPr sz="1000" spc="-5" dirty="0">
                <a:latin typeface="Arial MT"/>
                <a:cs typeface="Arial MT"/>
              </a:rPr>
              <a:t>Conductas Violentas </a:t>
            </a:r>
            <a:r>
              <a:rPr sz="1000" dirty="0">
                <a:latin typeface="Arial MT"/>
                <a:cs typeface="Arial MT"/>
              </a:rPr>
              <a:t>e 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Instrumento </a:t>
            </a:r>
            <a:r>
              <a:rPr sz="1000" dirty="0">
                <a:latin typeface="Arial MT"/>
                <a:cs typeface="Arial MT"/>
              </a:rPr>
              <a:t>en la evaluación de Riesgo y Necesidad Criminógena, basada en el RNR. </a:t>
            </a:r>
            <a:r>
              <a:rPr sz="1000" spc="-5" dirty="0">
                <a:latin typeface="Arial MT"/>
                <a:cs typeface="Arial MT"/>
              </a:rPr>
              <a:t>Perito particular </a:t>
            </a:r>
            <a:r>
              <a:rPr sz="1000" dirty="0">
                <a:latin typeface="Arial MT"/>
                <a:cs typeface="Arial MT"/>
              </a:rPr>
              <a:t>en </a:t>
            </a:r>
            <a:r>
              <a:rPr sz="1000" spc="-5" dirty="0">
                <a:latin typeface="Arial MT"/>
                <a:cs typeface="Arial MT"/>
              </a:rPr>
              <a:t>infractores </a:t>
            </a:r>
            <a:r>
              <a:rPr sz="1000" dirty="0">
                <a:latin typeface="Arial MT"/>
                <a:cs typeface="Arial MT"/>
              </a:rPr>
              <a:t>de Ley y </a:t>
            </a:r>
            <a:r>
              <a:rPr sz="1000" spc="-29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Supervisora </a:t>
            </a:r>
            <a:r>
              <a:rPr sz="1000" dirty="0">
                <a:latin typeface="Arial MT"/>
                <a:cs typeface="Arial MT"/>
              </a:rPr>
              <a:t>de</a:t>
            </a:r>
            <a:r>
              <a:rPr sz="1000" spc="-5" dirty="0">
                <a:latin typeface="Arial MT"/>
                <a:cs typeface="Arial MT"/>
              </a:rPr>
              <a:t> peritajes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forenses.</a:t>
            </a:r>
            <a:r>
              <a:rPr sz="1000" spc="2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Amplio</a:t>
            </a:r>
            <a:r>
              <a:rPr sz="1000" spc="-5" dirty="0">
                <a:latin typeface="Arial MT"/>
                <a:cs typeface="Arial MT"/>
              </a:rPr>
              <a:t> currículo como docente.</a:t>
            </a:r>
            <a:endParaRPr sz="1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657" y="3158235"/>
            <a:ext cx="1948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60" dirty="0">
                <a:solidFill>
                  <a:srgbClr val="FFFFFF"/>
                </a:solidFill>
                <a:latin typeface="Arial MT"/>
                <a:cs typeface="Arial MT"/>
              </a:rPr>
              <a:t>DOCENTES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7740" y="298196"/>
            <a:ext cx="8376920" cy="277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algn="just">
              <a:lnSpc>
                <a:spcPts val="1415"/>
              </a:lnSpc>
              <a:spcBef>
                <a:spcPts val="100"/>
              </a:spcBef>
            </a:pPr>
            <a:r>
              <a:rPr lang="es-CL"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Andrés</a:t>
            </a:r>
            <a:r>
              <a:rPr lang="es-CL" sz="12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s-CL"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Efraín</a:t>
            </a:r>
            <a:r>
              <a:rPr lang="es-CL" sz="12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s-CL"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Garcia</a:t>
            </a:r>
            <a:r>
              <a:rPr lang="es-CL" sz="12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s-CL"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Ruiz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32384" algn="just">
              <a:lnSpc>
                <a:spcPts val="1415"/>
              </a:lnSpc>
            </a:pPr>
            <a:r>
              <a:rPr sz="1100" spc="-10" dirty="0">
                <a:latin typeface="Arial MT"/>
                <a:cs typeface="Arial MT"/>
              </a:rPr>
              <a:t>PhD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© </a:t>
            </a:r>
            <a:r>
              <a:rPr sz="1100" spc="-5" dirty="0">
                <a:latin typeface="Arial MT"/>
                <a:cs typeface="Arial MT"/>
              </a:rPr>
              <a:t>en </a:t>
            </a:r>
            <a:r>
              <a:rPr sz="1100" spc="-10" dirty="0">
                <a:latin typeface="Arial MT"/>
                <a:cs typeface="Arial MT"/>
              </a:rPr>
              <a:t>Psicología.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MSc.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Criminología: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15" dirty="0">
                <a:latin typeface="Arial MT"/>
                <a:cs typeface="Arial MT"/>
              </a:rPr>
              <a:t>Delincuencia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5" dirty="0">
                <a:latin typeface="Arial MT"/>
                <a:cs typeface="Arial MT"/>
              </a:rPr>
              <a:t>Victimología.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Maestría </a:t>
            </a:r>
            <a:r>
              <a:rPr sz="1100" spc="-5" dirty="0">
                <a:latin typeface="Arial MT"/>
                <a:cs typeface="Arial MT"/>
              </a:rPr>
              <a:t>en</a:t>
            </a:r>
            <a:r>
              <a:rPr sz="1100" spc="-10" dirty="0">
                <a:latin typeface="Arial MT"/>
                <a:cs typeface="Arial MT"/>
              </a:rPr>
              <a:t> Perfilación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CriminaL.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5" dirty="0">
                <a:latin typeface="Arial MT"/>
                <a:cs typeface="Arial MT"/>
              </a:rPr>
              <a:t>Psicólogo</a:t>
            </a:r>
            <a:endParaRPr sz="1100" dirty="0">
              <a:latin typeface="Arial MT"/>
              <a:cs typeface="Arial MT"/>
            </a:endParaRPr>
          </a:p>
          <a:p>
            <a:pPr marL="32384" marR="202565" algn="just">
              <a:lnSpc>
                <a:spcPct val="97200"/>
              </a:lnSpc>
              <a:spcBef>
                <a:spcPts val="204"/>
              </a:spcBef>
            </a:pPr>
            <a:r>
              <a:rPr sz="1100" spc="-10" dirty="0">
                <a:latin typeface="Arial MT"/>
                <a:cs typeface="Arial MT"/>
              </a:rPr>
              <a:t>Clínico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Perito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Psicología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Clínica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Criminología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Función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Judicial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del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Ecuador.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spc="-15" dirty="0">
                <a:latin typeface="Arial MT"/>
                <a:cs typeface="Arial MT"/>
              </a:rPr>
              <a:t>Diplomado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Psicología</a:t>
            </a:r>
            <a:r>
              <a:rPr sz="1100" spc="39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Forense </a:t>
            </a:r>
            <a:r>
              <a:rPr sz="1100" spc="-3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 </a:t>
            </a:r>
            <a:r>
              <a:rPr sz="1100" spc="-5" dirty="0">
                <a:latin typeface="Arial MT"/>
                <a:cs typeface="Arial MT"/>
              </a:rPr>
              <a:t>Criminal.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Diplomado</a:t>
            </a:r>
            <a:r>
              <a:rPr sz="1100" spc="-5" dirty="0">
                <a:latin typeface="Arial MT"/>
                <a:cs typeface="Arial MT"/>
              </a:rPr>
              <a:t> en Adicciones.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Diplomado</a:t>
            </a:r>
            <a:r>
              <a:rPr sz="1100" spc="-5" dirty="0">
                <a:latin typeface="Arial MT"/>
                <a:cs typeface="Arial MT"/>
              </a:rPr>
              <a:t> de Especialización en Psicopatía.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Diplomado</a:t>
            </a:r>
            <a:r>
              <a:rPr sz="1100" spc="-5" dirty="0">
                <a:latin typeface="Arial MT"/>
                <a:cs typeface="Arial MT"/>
              </a:rPr>
              <a:t> en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Prevención de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sustancias psicoactivas basado </a:t>
            </a:r>
            <a:r>
              <a:rPr sz="1100" spc="-5" dirty="0">
                <a:latin typeface="Arial MT"/>
                <a:cs typeface="Arial MT"/>
              </a:rPr>
              <a:t>en </a:t>
            </a:r>
            <a:r>
              <a:rPr sz="1100" spc="-10" dirty="0">
                <a:latin typeface="Arial MT"/>
                <a:cs typeface="Arial MT"/>
              </a:rPr>
              <a:t>evidencia. </a:t>
            </a:r>
            <a:r>
              <a:rPr sz="1100" spc="-15" dirty="0">
                <a:latin typeface="Arial MT"/>
                <a:cs typeface="Arial MT"/>
              </a:rPr>
              <a:t>Diplomado </a:t>
            </a:r>
            <a:r>
              <a:rPr sz="1100" spc="-5" dirty="0">
                <a:latin typeface="Arial MT"/>
                <a:cs typeface="Arial MT"/>
              </a:rPr>
              <a:t>en </a:t>
            </a:r>
            <a:r>
              <a:rPr sz="1100" spc="-10" dirty="0">
                <a:latin typeface="Arial MT"/>
                <a:cs typeface="Arial MT"/>
              </a:rPr>
              <a:t>Criminología Clínica </a:t>
            </a:r>
            <a:r>
              <a:rPr sz="1100" dirty="0">
                <a:latin typeface="Arial MT"/>
                <a:cs typeface="Arial MT"/>
              </a:rPr>
              <a:t>y </a:t>
            </a:r>
            <a:r>
              <a:rPr sz="1100" spc="-15" dirty="0">
                <a:latin typeface="Arial MT"/>
                <a:cs typeface="Arial MT"/>
              </a:rPr>
              <a:t>Penitenciaria.</a:t>
            </a:r>
            <a:r>
              <a:rPr sz="1100" spc="30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Participación </a:t>
            </a:r>
            <a:r>
              <a:rPr sz="1100" spc="-5" dirty="0">
                <a:latin typeface="Arial MT"/>
                <a:cs typeface="Arial MT"/>
              </a:rPr>
              <a:t>de co-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autor </a:t>
            </a:r>
            <a:r>
              <a:rPr sz="1100" spc="-5" dirty="0">
                <a:latin typeface="Arial MT"/>
                <a:cs typeface="Arial MT"/>
              </a:rPr>
              <a:t>en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capítulos </a:t>
            </a:r>
            <a:r>
              <a:rPr sz="1100" spc="-5" dirty="0">
                <a:latin typeface="Arial MT"/>
                <a:cs typeface="Arial MT"/>
              </a:rPr>
              <a:t>de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libros </a:t>
            </a:r>
            <a:r>
              <a:rPr sz="1100" dirty="0">
                <a:latin typeface="Arial MT"/>
                <a:cs typeface="Arial MT"/>
              </a:rPr>
              <a:t>y</a:t>
            </a:r>
            <a:r>
              <a:rPr sz="1100" spc="-10" dirty="0">
                <a:latin typeface="Arial MT"/>
                <a:cs typeface="Arial MT"/>
              </a:rPr>
              <a:t> reportajes</a:t>
            </a:r>
            <a:endParaRPr sz="11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 dirty="0">
              <a:latin typeface="Arial MT"/>
              <a:cs typeface="Arial MT"/>
            </a:endParaRPr>
          </a:p>
          <a:p>
            <a:pPr marL="12700" algn="just">
              <a:lnSpc>
                <a:spcPts val="1310"/>
              </a:lnSpc>
              <a:spcBef>
                <a:spcPts val="985"/>
              </a:spcBef>
            </a:pPr>
            <a:r>
              <a:rPr lang="es-CL" sz="11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Carlos</a:t>
            </a:r>
            <a:r>
              <a:rPr lang="es-CL" sz="11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s-CL" sz="11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Quinteros</a:t>
            </a:r>
            <a:r>
              <a:rPr lang="es-CL" sz="11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C</a:t>
            </a:r>
            <a:r>
              <a:rPr lang="es-CL" sz="11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árdenas</a:t>
            </a:r>
            <a:endParaRPr lang="es-CL" sz="1100" dirty="0">
              <a:latin typeface="Arial"/>
              <a:cs typeface="Arial"/>
            </a:endParaRPr>
          </a:p>
          <a:p>
            <a:pPr marL="12700" marR="5715" algn="just">
              <a:lnSpc>
                <a:spcPts val="1300"/>
              </a:lnSpc>
              <a:spcBef>
                <a:spcPts val="45"/>
              </a:spcBef>
            </a:pPr>
            <a:r>
              <a:rPr lang="es-CL" sz="1100" spc="-5" dirty="0">
                <a:latin typeface="Arial MT"/>
                <a:cs typeface="Arial MT"/>
              </a:rPr>
              <a:t>Profesional </a:t>
            </a:r>
            <a:r>
              <a:rPr lang="es-CL" sz="1100" dirty="0">
                <a:latin typeface="Arial MT"/>
                <a:cs typeface="Arial MT"/>
              </a:rPr>
              <a:t>en</a:t>
            </a:r>
            <a:r>
              <a:rPr sz="1100" dirty="0">
                <a:latin typeface="Arial MT"/>
                <a:cs typeface="Arial MT"/>
              </a:rPr>
              <a:t> Psicología. </a:t>
            </a:r>
            <a:r>
              <a:rPr sz="1100" spc="-5" dirty="0">
                <a:latin typeface="Arial MT"/>
                <a:cs typeface="Arial MT"/>
              </a:rPr>
              <a:t>Magíster </a:t>
            </a:r>
            <a:r>
              <a:rPr sz="1100" dirty="0">
                <a:latin typeface="Arial MT"/>
                <a:cs typeface="Arial MT"/>
              </a:rPr>
              <a:t>en Psicología </a:t>
            </a:r>
            <a:r>
              <a:rPr sz="1100" spc="-5" dirty="0">
                <a:latin typeface="Arial MT"/>
                <a:cs typeface="Arial MT"/>
              </a:rPr>
              <a:t>Jurídica </a:t>
            </a:r>
            <a:r>
              <a:rPr sz="1100" dirty="0">
                <a:latin typeface="Arial MT"/>
                <a:cs typeface="Arial MT"/>
              </a:rPr>
              <a:t>de la Universidad </a:t>
            </a:r>
            <a:r>
              <a:rPr sz="1100" spc="-5" dirty="0">
                <a:latin typeface="Arial MT"/>
                <a:cs typeface="Arial MT"/>
              </a:rPr>
              <a:t>Santo </a:t>
            </a:r>
            <a:r>
              <a:rPr sz="1100" spc="-30" dirty="0">
                <a:latin typeface="Arial MT"/>
                <a:cs typeface="Arial MT"/>
              </a:rPr>
              <a:t>Tomás </a:t>
            </a:r>
            <a:r>
              <a:rPr sz="1100" dirty="0">
                <a:latin typeface="Arial MT"/>
                <a:cs typeface="Arial MT"/>
              </a:rPr>
              <a:t>(Cum </a:t>
            </a:r>
            <a:r>
              <a:rPr sz="1100" spc="-5" dirty="0">
                <a:latin typeface="Arial MT"/>
                <a:cs typeface="Arial MT"/>
              </a:rPr>
              <a:t>Laude). </a:t>
            </a:r>
            <a:r>
              <a:rPr sz="1100" dirty="0">
                <a:latin typeface="Arial MT"/>
                <a:cs typeface="Arial MT"/>
              </a:rPr>
              <a:t>Candidato a </a:t>
            </a:r>
            <a:r>
              <a:rPr sz="1100" spc="-5" dirty="0">
                <a:latin typeface="Arial MT"/>
                <a:cs typeface="Arial MT"/>
              </a:rPr>
              <a:t>Doctor </a:t>
            </a:r>
            <a:r>
              <a:rPr sz="1100" dirty="0">
                <a:latin typeface="Arial MT"/>
                <a:cs typeface="Arial MT"/>
              </a:rPr>
              <a:t>en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Psicología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</a:t>
            </a:r>
            <a:r>
              <a:rPr sz="1100" spc="-5" dirty="0">
                <a:latin typeface="Arial MT"/>
                <a:cs typeface="Arial MT"/>
              </a:rPr>
              <a:t> énfasis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Psicología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Jurídica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Universidad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Nacional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Colombia.</a:t>
            </a:r>
          </a:p>
          <a:p>
            <a:pPr marL="12700" algn="just">
              <a:lnSpc>
                <a:spcPts val="1240"/>
              </a:lnSpc>
            </a:pPr>
            <a:r>
              <a:rPr sz="1100" dirty="0">
                <a:latin typeface="Arial MT"/>
                <a:cs typeface="Arial MT"/>
              </a:rPr>
              <a:t>Con</a:t>
            </a:r>
            <a:r>
              <a:rPr sz="1100" spc="4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conocimientos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estudios</a:t>
            </a:r>
            <a:r>
              <a:rPr sz="1100" spc="4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complementarios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</a:t>
            </a:r>
            <a:r>
              <a:rPr sz="1100" spc="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el</a:t>
            </a:r>
            <a:r>
              <a:rPr sz="1100" spc="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diseño</a:t>
            </a:r>
            <a:r>
              <a:rPr sz="1100" spc="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4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instrumentos</a:t>
            </a:r>
            <a:r>
              <a:rPr sz="1100" spc="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evaluación,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neuropsicología,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psicometría,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evaluación</a:t>
            </a:r>
          </a:p>
          <a:p>
            <a:pPr marL="12700" algn="just">
              <a:lnSpc>
                <a:spcPts val="1310"/>
              </a:lnSpc>
            </a:pPr>
            <a:r>
              <a:rPr sz="1100" dirty="0">
                <a:latin typeface="Arial MT"/>
                <a:cs typeface="Arial MT"/>
              </a:rPr>
              <a:t>del</a:t>
            </a:r>
            <a:r>
              <a:rPr sz="1100" spc="2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riesgo</a:t>
            </a:r>
            <a:r>
              <a:rPr sz="1100" spc="2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2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violencia,</a:t>
            </a:r>
            <a:r>
              <a:rPr sz="1100" spc="2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psicología</a:t>
            </a:r>
            <a:r>
              <a:rPr sz="1100" spc="2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del</a:t>
            </a:r>
            <a:r>
              <a:rPr sz="1100" spc="254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engaño,</a:t>
            </a:r>
            <a:r>
              <a:rPr sz="1100" spc="2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evaluaciones</a:t>
            </a:r>
            <a:r>
              <a:rPr sz="1100" spc="2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psicológicas</a:t>
            </a:r>
            <a:r>
              <a:rPr sz="1100" spc="25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forenses,</a:t>
            </a:r>
            <a:r>
              <a:rPr sz="1100" spc="2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elaboración</a:t>
            </a:r>
            <a:r>
              <a:rPr sz="1100" spc="2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25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informes</a:t>
            </a:r>
            <a:r>
              <a:rPr sz="1100" spc="254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periciales</a:t>
            </a:r>
            <a:r>
              <a:rPr sz="1100" spc="24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forenses,</a:t>
            </a:r>
            <a:endParaRPr sz="1100" dirty="0">
              <a:latin typeface="Arial MT"/>
              <a:cs typeface="Arial MT"/>
            </a:endParaRPr>
          </a:p>
          <a:p>
            <a:pPr marL="12700" marR="5080" algn="just">
              <a:lnSpc>
                <a:spcPts val="1300"/>
              </a:lnSpc>
              <a:spcBef>
                <a:spcPts val="155"/>
              </a:spcBef>
            </a:pPr>
            <a:r>
              <a:rPr sz="1100" spc="-5" dirty="0">
                <a:latin typeface="Arial MT"/>
                <a:cs typeface="Arial MT"/>
              </a:rPr>
              <a:t>procesos </a:t>
            </a:r>
            <a:r>
              <a:rPr sz="1100" dirty="0">
                <a:latin typeface="Arial MT"/>
                <a:cs typeface="Arial MT"/>
              </a:rPr>
              <a:t>de prevención e </a:t>
            </a:r>
            <a:r>
              <a:rPr sz="1100" spc="-5" dirty="0">
                <a:latin typeface="Arial MT"/>
                <a:cs typeface="Arial MT"/>
              </a:rPr>
              <a:t>intervención </a:t>
            </a:r>
            <a:r>
              <a:rPr sz="1100" dirty="0">
                <a:latin typeface="Arial MT"/>
                <a:cs typeface="Arial MT"/>
              </a:rPr>
              <a:t>del abuso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sexual, </a:t>
            </a:r>
            <a:r>
              <a:rPr sz="1100" spc="-5" dirty="0">
                <a:latin typeface="Arial MT"/>
                <a:cs typeface="Arial MT"/>
              </a:rPr>
              <a:t>procesos </a:t>
            </a:r>
            <a:r>
              <a:rPr sz="1100" dirty="0">
                <a:latin typeface="Arial MT"/>
                <a:cs typeface="Arial MT"/>
              </a:rPr>
              <a:t>pedagógicos y evaluación por </a:t>
            </a:r>
            <a:r>
              <a:rPr sz="1100" spc="-5" dirty="0">
                <a:latin typeface="Arial MT"/>
                <a:cs typeface="Arial MT"/>
              </a:rPr>
              <a:t>competencias </a:t>
            </a:r>
            <a:r>
              <a:rPr sz="1100" dirty="0">
                <a:latin typeface="Arial MT"/>
                <a:cs typeface="Arial MT"/>
              </a:rPr>
              <a:t>en la educación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superior. </a:t>
            </a:r>
            <a:r>
              <a:rPr sz="1100" spc="-5" dirty="0">
                <a:latin typeface="Arial MT"/>
                <a:cs typeface="Arial MT"/>
              </a:rPr>
              <a:t>Integrante </a:t>
            </a:r>
            <a:r>
              <a:rPr sz="1100" dirty="0">
                <a:latin typeface="Arial MT"/>
                <a:cs typeface="Arial MT"/>
              </a:rPr>
              <a:t>del </a:t>
            </a:r>
            <a:r>
              <a:rPr sz="1100" spc="-5" dirty="0">
                <a:latin typeface="Arial MT"/>
                <a:cs typeface="Arial MT"/>
              </a:rPr>
              <a:t>Laboratorio </a:t>
            </a:r>
            <a:r>
              <a:rPr sz="1100" dirty="0">
                <a:latin typeface="Arial MT"/>
                <a:cs typeface="Arial MT"/>
              </a:rPr>
              <a:t>de Psicología </a:t>
            </a:r>
            <a:r>
              <a:rPr sz="1100" spc="-5" dirty="0">
                <a:latin typeface="Arial MT"/>
                <a:cs typeface="Arial MT"/>
              </a:rPr>
              <a:t>Jurídica </a:t>
            </a:r>
            <a:r>
              <a:rPr sz="1100" dirty="0">
                <a:latin typeface="Arial MT"/>
                <a:cs typeface="Arial MT"/>
              </a:rPr>
              <a:t>de la Universidad Nacional de Colombia. </a:t>
            </a:r>
            <a:r>
              <a:rPr sz="1100" spc="-5" dirty="0">
                <a:latin typeface="Arial MT"/>
                <a:cs typeface="Arial MT"/>
              </a:rPr>
              <a:t>Docente universitario </a:t>
            </a:r>
            <a:r>
              <a:rPr sz="1100" dirty="0">
                <a:latin typeface="Arial MT"/>
                <a:cs typeface="Arial MT"/>
              </a:rPr>
              <a:t>en </a:t>
            </a:r>
            <a:r>
              <a:rPr sz="1100" spc="-5" dirty="0">
                <a:latin typeface="Arial MT"/>
                <a:cs typeface="Arial MT"/>
              </a:rPr>
              <a:t>temas </a:t>
            </a:r>
            <a:r>
              <a:rPr sz="1100" dirty="0">
                <a:latin typeface="Arial MT"/>
                <a:cs typeface="Arial MT"/>
              </a:rPr>
              <a:t>de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psicología</a:t>
            </a:r>
            <a:r>
              <a:rPr sz="1100" spc="5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jurídica,</a:t>
            </a:r>
            <a:r>
              <a:rPr sz="1100" spc="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simulación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</a:t>
            </a:r>
            <a:r>
              <a:rPr sz="1100" spc="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engaño.</a:t>
            </a:r>
            <a:r>
              <a:rPr sz="1100" spc="5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Perito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psicología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forense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asesor</a:t>
            </a:r>
            <a:r>
              <a:rPr sz="1100" spc="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privado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psicología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jurídica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forense.Par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evaluador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07740" y="3041903"/>
            <a:ext cx="8303260" cy="35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spc="-5" dirty="0">
                <a:latin typeface="Arial MT"/>
                <a:cs typeface="Arial MT"/>
              </a:rPr>
              <a:t>externo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-5" dirty="0">
                <a:latin typeface="Arial MT"/>
                <a:cs typeface="Arial MT"/>
              </a:rPr>
              <a:t> revistas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 divulgación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científica </a:t>
            </a:r>
            <a:r>
              <a:rPr sz="1100" dirty="0">
                <a:latin typeface="Arial MT"/>
                <a:cs typeface="Arial MT"/>
              </a:rPr>
              <a:t>en </a:t>
            </a:r>
            <a:r>
              <a:rPr sz="1100" spc="-5" dirty="0">
                <a:latin typeface="Arial MT"/>
                <a:cs typeface="Arial MT"/>
              </a:rPr>
              <a:t>temas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salud pública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 err="1">
                <a:latin typeface="Arial MT"/>
                <a:cs typeface="Arial MT"/>
              </a:rPr>
              <a:t>psicología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lang="es-ES" sz="1100" dirty="0">
                <a:latin typeface="Arial MT"/>
                <a:cs typeface="Arial MT"/>
              </a:rPr>
              <a:t> </a:t>
            </a:r>
            <a:r>
              <a:rPr sz="1100" spc="-5" dirty="0" err="1">
                <a:latin typeface="Arial MT"/>
                <a:cs typeface="Arial MT"/>
              </a:rPr>
              <a:t>Conferencista</a:t>
            </a:r>
            <a:r>
              <a:rPr sz="1100" dirty="0">
                <a:latin typeface="Arial MT"/>
                <a:cs typeface="Arial MT"/>
              </a:rPr>
              <a:t> a nivel nacional e </a:t>
            </a:r>
            <a:r>
              <a:rPr sz="1100" spc="-5" dirty="0">
                <a:latin typeface="Arial MT"/>
                <a:cs typeface="Arial MT"/>
              </a:rPr>
              <a:t>internacional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 </a:t>
            </a:r>
            <a:r>
              <a:rPr sz="1100" spc="-5" dirty="0">
                <a:latin typeface="Arial MT"/>
                <a:cs typeface="Arial MT"/>
              </a:rPr>
              <a:t>temas </a:t>
            </a:r>
            <a:r>
              <a:rPr sz="1100" dirty="0">
                <a:latin typeface="Arial MT"/>
                <a:cs typeface="Arial MT"/>
              </a:rPr>
              <a:t>de psicología</a:t>
            </a:r>
            <a:r>
              <a:rPr sz="1100" spc="-5" dirty="0">
                <a:latin typeface="Arial MT"/>
                <a:cs typeface="Arial MT"/>
              </a:rPr>
              <a:t> jurídica,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delito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juego patológico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43536AC2-E58C-E44F-8550-1370D113C2A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6705" y="3931413"/>
            <a:ext cx="2633472" cy="1042415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F9501801-8154-1045-AF8B-18FC103CC91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0" y="3667760"/>
            <a:ext cx="1752600" cy="1569720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AA235A26-C2DA-2449-A99A-74782BC2364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600" y="5410200"/>
            <a:ext cx="4346448" cy="6431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657" y="2978403"/>
            <a:ext cx="2409190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spc="-49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2800" spc="-8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800" spc="-5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2800" spc="-7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800" spc="-6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2800" spc="-8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800" spc="-2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  </a:t>
            </a:r>
            <a:r>
              <a:rPr sz="2800" spc="-60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2800" spc="-8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800" spc="-75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800" spc="-60" dirty="0">
                <a:solidFill>
                  <a:srgbClr val="FFFFFF"/>
                </a:solidFill>
                <a:latin typeface="Arial MT"/>
                <a:cs typeface="Arial MT"/>
              </a:rPr>
              <a:t>CU</a:t>
            </a:r>
            <a:r>
              <a:rPr sz="2800" spc="-8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800" spc="-6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800" spc="-16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800" spc="-7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7375" y="87883"/>
            <a:ext cx="2795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>
                <a:latin typeface="Corbel"/>
                <a:cs typeface="Corbel"/>
              </a:rPr>
              <a:t>V</a:t>
            </a:r>
            <a:r>
              <a:rPr spc="-95" dirty="0">
                <a:latin typeface="Corbel"/>
                <a:cs typeface="Corbel"/>
              </a:rPr>
              <a:t>A</a:t>
            </a:r>
            <a:r>
              <a:rPr spc="-165" dirty="0">
                <a:latin typeface="Corbel"/>
                <a:cs typeface="Corbel"/>
              </a:rPr>
              <a:t>L</a:t>
            </a:r>
            <a:r>
              <a:rPr spc="-95" dirty="0">
                <a:latin typeface="Corbel"/>
                <a:cs typeface="Corbel"/>
              </a:rPr>
              <a:t>O</a:t>
            </a:r>
            <a:r>
              <a:rPr spc="-105" dirty="0">
                <a:latin typeface="Corbel"/>
                <a:cs typeface="Corbel"/>
              </a:rPr>
              <a:t>R</a:t>
            </a:r>
            <a:r>
              <a:rPr spc="-95" dirty="0">
                <a:latin typeface="Corbel"/>
                <a:cs typeface="Corbel"/>
              </a:rPr>
              <a:t>E</a:t>
            </a:r>
            <a:r>
              <a:rPr spc="-20" dirty="0">
                <a:latin typeface="Corbel"/>
                <a:cs typeface="Corbel"/>
              </a:rPr>
              <a:t>S</a:t>
            </a:r>
            <a:r>
              <a:rPr dirty="0">
                <a:latin typeface="Corbel"/>
                <a:cs typeface="Corbel"/>
              </a:rPr>
              <a:t>Y</a:t>
            </a:r>
            <a:r>
              <a:rPr spc="-195" dirty="0">
                <a:latin typeface="Corbel"/>
                <a:cs typeface="Corbel"/>
              </a:rPr>
              <a:t> </a:t>
            </a:r>
            <a:r>
              <a:rPr spc="-95" dirty="0">
                <a:latin typeface="Corbel"/>
                <a:cs typeface="Corbel"/>
              </a:rPr>
              <a:t>FO</a:t>
            </a:r>
            <a:r>
              <a:rPr spc="-105" dirty="0">
                <a:latin typeface="Corbel"/>
                <a:cs typeface="Corbel"/>
              </a:rPr>
              <a:t>R</a:t>
            </a:r>
            <a:r>
              <a:rPr spc="-95" dirty="0">
                <a:latin typeface="Corbel"/>
                <a:cs typeface="Corbel"/>
              </a:rPr>
              <a:t>MA</a:t>
            </a:r>
            <a:r>
              <a:rPr dirty="0">
                <a:latin typeface="Corbel"/>
                <a:cs typeface="Corbel"/>
              </a:rPr>
              <a:t>S</a:t>
            </a:r>
            <a:r>
              <a:rPr spc="-190" dirty="0">
                <a:latin typeface="Corbel"/>
                <a:cs typeface="Corbel"/>
              </a:rPr>
              <a:t> </a:t>
            </a:r>
            <a:r>
              <a:rPr spc="-100" dirty="0">
                <a:latin typeface="Corbel"/>
                <a:cs typeface="Corbel"/>
              </a:rPr>
              <a:t>D</a:t>
            </a:r>
            <a:r>
              <a:rPr dirty="0">
                <a:latin typeface="Corbel"/>
                <a:cs typeface="Corbel"/>
              </a:rPr>
              <a:t>E</a:t>
            </a:r>
            <a:r>
              <a:rPr spc="-185" dirty="0">
                <a:latin typeface="Corbel"/>
                <a:cs typeface="Corbel"/>
              </a:rPr>
              <a:t> </a:t>
            </a:r>
            <a:r>
              <a:rPr spc="-240" dirty="0">
                <a:latin typeface="Corbel"/>
                <a:cs typeface="Corbel"/>
              </a:rPr>
              <a:t>P</a:t>
            </a:r>
            <a:r>
              <a:rPr spc="-120" dirty="0">
                <a:latin typeface="Corbel"/>
                <a:cs typeface="Corbel"/>
              </a:rPr>
              <a:t>A</a:t>
            </a:r>
            <a:r>
              <a:rPr spc="-95" dirty="0">
                <a:latin typeface="Corbel"/>
                <a:cs typeface="Corbel"/>
              </a:rPr>
              <a:t>GO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67375" y="659891"/>
            <a:ext cx="1755139" cy="1951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Pesos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Chilenos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645"/>
              </a:lnSpc>
            </a:pPr>
            <a:r>
              <a:rPr sz="1400" spc="-10" dirty="0">
                <a:latin typeface="Arial MT"/>
                <a:cs typeface="Arial MT"/>
              </a:rPr>
              <a:t>Matrícula: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$20.000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mil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 MT"/>
                <a:cs typeface="Arial MT"/>
              </a:rPr>
              <a:t>Arancel: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$480.000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mil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Soles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Peruanos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latin typeface="Arial MT"/>
                <a:cs typeface="Arial MT"/>
              </a:rPr>
              <a:t>Matrícula</a:t>
            </a:r>
            <a:r>
              <a:rPr sz="1400" b="1" spc="-10" dirty="0">
                <a:latin typeface="Arial"/>
                <a:cs typeface="Arial"/>
              </a:rPr>
              <a:t>: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55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soles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 MT"/>
                <a:cs typeface="Arial MT"/>
              </a:rPr>
              <a:t>Arancel: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1400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soles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7375" y="2793491"/>
            <a:ext cx="151130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Dólar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645"/>
              </a:lnSpc>
            </a:pPr>
            <a:r>
              <a:rPr sz="1400" spc="-10" dirty="0">
                <a:latin typeface="Arial MT"/>
                <a:cs typeface="Arial MT"/>
              </a:rPr>
              <a:t>Matrícula: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21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Dólar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7375" y="3427476"/>
            <a:ext cx="14833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 MT"/>
                <a:cs typeface="Arial MT"/>
              </a:rPr>
              <a:t>Arancel: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480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Dólar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8420" y="3641852"/>
            <a:ext cx="1608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DESCUENTOS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7375" y="4163059"/>
            <a:ext cx="7971155" cy="8443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lang="es-ES" b="1" spc="-5" dirty="0">
                <a:latin typeface="Arial"/>
                <a:cs typeface="Arial"/>
              </a:rPr>
              <a:t>POR </a:t>
            </a:r>
            <a:r>
              <a:rPr sz="1800" b="1" spc="-5" dirty="0">
                <a:latin typeface="Arial"/>
                <a:cs typeface="Arial"/>
              </a:rPr>
              <a:t>INSCRIPCIONES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HASTA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EL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DÍA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lang="es-ES" b="1" spc="-5" dirty="0">
                <a:latin typeface="Arial"/>
                <a:cs typeface="Arial"/>
              </a:rPr>
              <a:t> 30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lang="es-ES" b="1" spc="-70">
                <a:latin typeface="Arial"/>
                <a:cs typeface="Arial"/>
              </a:rPr>
              <a:t>JULIO</a:t>
            </a:r>
            <a:r>
              <a:rPr lang="es-ES" sz="1800" b="1" spc="-7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SIN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65" dirty="0">
                <a:latin typeface="Arial"/>
                <a:cs typeface="Arial"/>
              </a:rPr>
              <a:t>PAGO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DE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MATRÍCULAS</a:t>
            </a:r>
            <a:endParaRPr lang="es-ES" sz="1800" b="1" spc="-55" dirty="0">
              <a:latin typeface="Arial"/>
              <a:cs typeface="Arial"/>
            </a:endParaRPr>
          </a:p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lang="es-CL" b="1" spc="-55" dirty="0">
                <a:latin typeface="Arial"/>
                <a:cs typeface="Arial"/>
              </a:rPr>
              <a:t>EL VALOR INCLUYE EL CERTIFCADO ( LA CERTIFICACIÓN)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67375" y="5280660"/>
            <a:ext cx="7405425" cy="1092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1630"/>
              </a:lnSpc>
              <a:spcBef>
                <a:spcPts val="100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lang="es-ES" sz="1600" spc="-10" dirty="0">
                <a:latin typeface="Arial MT"/>
                <a:cs typeface="Arial MT"/>
              </a:rPr>
              <a:t>$</a:t>
            </a:r>
            <a:r>
              <a:rPr sz="1600" spc="-10" dirty="0">
                <a:latin typeface="Arial MT"/>
                <a:cs typeface="Arial MT"/>
              </a:rPr>
              <a:t>3</a:t>
            </a:r>
            <a:r>
              <a:rPr lang="es-ES" sz="1600" spc="-10" dirty="0">
                <a:latin typeface="Arial MT"/>
                <a:cs typeface="Arial MT"/>
              </a:rPr>
              <a:t>4</a:t>
            </a:r>
            <a:r>
              <a:rPr sz="1600" spc="-10" dirty="0">
                <a:latin typeface="Arial MT"/>
                <a:cs typeface="Arial MT"/>
              </a:rPr>
              <a:t>0.00</a:t>
            </a:r>
            <a:r>
              <a:rPr sz="1600" dirty="0">
                <a:latin typeface="Arial MT"/>
                <a:cs typeface="Arial MT"/>
              </a:rPr>
              <a:t>0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MI</a:t>
            </a:r>
            <a:r>
              <a:rPr sz="1600" dirty="0">
                <a:latin typeface="Arial MT"/>
                <a:cs typeface="Arial MT"/>
              </a:rPr>
              <a:t>L</a:t>
            </a:r>
            <a:r>
              <a:rPr sz="1600" spc="-1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PES</a:t>
            </a:r>
            <a:r>
              <a:rPr sz="1600" spc="-10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CH</a:t>
            </a:r>
            <a:r>
              <a:rPr sz="1600" spc="-10" dirty="0">
                <a:latin typeface="Arial MT"/>
                <a:cs typeface="Arial MT"/>
              </a:rPr>
              <a:t>IL</a:t>
            </a:r>
            <a:r>
              <a:rPr sz="1600" spc="-5" dirty="0">
                <a:latin typeface="Arial MT"/>
                <a:cs typeface="Arial MT"/>
              </a:rPr>
              <a:t>EN</a:t>
            </a:r>
            <a:r>
              <a:rPr sz="1600" spc="-10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EN </a:t>
            </a:r>
            <a:r>
              <a:rPr lang="es-ES" sz="1600" dirty="0">
                <a:latin typeface="Arial MT"/>
                <a:cs typeface="Arial MT"/>
              </a:rPr>
              <a:t>10 </a:t>
            </a:r>
            <a:r>
              <a:rPr sz="1600" spc="-20" dirty="0">
                <a:latin typeface="Arial MT"/>
                <a:cs typeface="Arial MT"/>
              </a:rPr>
              <a:t>CU</a:t>
            </a:r>
            <a:r>
              <a:rPr sz="1600" spc="-25" dirty="0">
                <a:latin typeface="Arial MT"/>
                <a:cs typeface="Arial MT"/>
              </a:rPr>
              <a:t>O</a:t>
            </a:r>
            <a:r>
              <a:rPr sz="1600" spc="-130" dirty="0">
                <a:latin typeface="Arial MT"/>
                <a:cs typeface="Arial MT"/>
              </a:rPr>
              <a:t>T</a:t>
            </a:r>
            <a:r>
              <a:rPr sz="1600" spc="-20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CADA</a:t>
            </a:r>
            <a:r>
              <a:rPr sz="1600" spc="-1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UNA</a:t>
            </a:r>
            <a:r>
              <a:rPr sz="1600" spc="-1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lang="es-ES" sz="1600" spc="-10" dirty="0">
                <a:latin typeface="Arial MT"/>
                <a:cs typeface="Arial MT"/>
              </a:rPr>
              <a:t>34</a:t>
            </a:r>
            <a:r>
              <a:rPr sz="1600" spc="-10" dirty="0">
                <a:latin typeface="Arial MT"/>
                <a:cs typeface="Arial MT"/>
              </a:rPr>
              <a:t>.00</a:t>
            </a:r>
            <a:r>
              <a:rPr sz="1600" dirty="0">
                <a:latin typeface="Arial MT"/>
                <a:cs typeface="Arial MT"/>
              </a:rPr>
              <a:t>0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MI</a:t>
            </a:r>
            <a:r>
              <a:rPr sz="1600" dirty="0">
                <a:latin typeface="Arial MT"/>
                <a:cs typeface="Arial MT"/>
              </a:rPr>
              <a:t>L</a:t>
            </a:r>
            <a:endParaRPr lang="es-ES" sz="1600" dirty="0">
              <a:latin typeface="Arial MT"/>
              <a:cs typeface="Arial MT"/>
            </a:endParaRPr>
          </a:p>
          <a:p>
            <a:pPr marL="298450" indent="-285750">
              <a:lnSpc>
                <a:spcPts val="1630"/>
              </a:lnSpc>
              <a:spcBef>
                <a:spcPts val="100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endParaRPr sz="1600" dirty="0">
              <a:latin typeface="Arial MT"/>
              <a:cs typeface="Arial MT"/>
            </a:endParaRPr>
          </a:p>
          <a:p>
            <a:pPr marL="298450" indent="-285750">
              <a:lnSpc>
                <a:spcPts val="1630"/>
              </a:lnSpc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lang="es-ES" sz="1600" spc="-10" dirty="0">
                <a:latin typeface="Arial MT"/>
                <a:cs typeface="Arial MT"/>
              </a:rPr>
              <a:t>940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</a:t>
            </a:r>
            <a:r>
              <a:rPr sz="1600" spc="-10" dirty="0">
                <a:latin typeface="Arial MT"/>
                <a:cs typeface="Arial MT"/>
              </a:rPr>
              <a:t>OL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S</a:t>
            </a:r>
            <a:r>
              <a:rPr sz="1600" spc="-5" dirty="0">
                <a:latin typeface="Arial MT"/>
                <a:cs typeface="Arial MT"/>
              </a:rPr>
              <a:t> PERUAN</a:t>
            </a:r>
            <a:r>
              <a:rPr sz="1600" spc="-10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EN </a:t>
            </a:r>
            <a:r>
              <a:rPr lang="es-ES" sz="1600" dirty="0">
                <a:latin typeface="Arial MT"/>
                <a:cs typeface="Arial MT"/>
              </a:rPr>
              <a:t>10 </a:t>
            </a:r>
            <a:r>
              <a:rPr sz="1600" spc="-20" dirty="0">
                <a:latin typeface="Arial MT"/>
                <a:cs typeface="Arial MT"/>
              </a:rPr>
              <a:t>CU</a:t>
            </a:r>
            <a:r>
              <a:rPr sz="1600" spc="-25" dirty="0">
                <a:latin typeface="Arial MT"/>
                <a:cs typeface="Arial MT"/>
              </a:rPr>
              <a:t>O</a:t>
            </a:r>
            <a:r>
              <a:rPr sz="1600" spc="-130" dirty="0">
                <a:latin typeface="Arial MT"/>
                <a:cs typeface="Arial MT"/>
              </a:rPr>
              <a:t>T</a:t>
            </a:r>
            <a:r>
              <a:rPr sz="1600" spc="-20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CADA</a:t>
            </a:r>
            <a:r>
              <a:rPr sz="1600" spc="-1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UNA</a:t>
            </a:r>
            <a:r>
              <a:rPr sz="1600" spc="-1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lang="es-ES" sz="1600" spc="-114" dirty="0">
                <a:latin typeface="Arial MT"/>
                <a:cs typeface="Arial MT"/>
              </a:rPr>
              <a:t>94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</a:t>
            </a:r>
            <a:r>
              <a:rPr sz="1600" spc="-10" dirty="0">
                <a:latin typeface="Arial MT"/>
                <a:cs typeface="Arial MT"/>
              </a:rPr>
              <a:t>OL</a:t>
            </a:r>
            <a:r>
              <a:rPr sz="1600" spc="-5" dirty="0">
                <a:latin typeface="Arial MT"/>
                <a:cs typeface="Arial MT"/>
              </a:rPr>
              <a:t>ES</a:t>
            </a:r>
            <a:endParaRPr lang="es-ES" sz="1600" spc="-5" dirty="0">
              <a:latin typeface="Arial MT"/>
              <a:cs typeface="Arial MT"/>
            </a:endParaRPr>
          </a:p>
          <a:p>
            <a:pPr marL="12700">
              <a:lnSpc>
                <a:spcPts val="1630"/>
              </a:lnSpc>
              <a:tabLst>
                <a:tab pos="297815" algn="l"/>
                <a:tab pos="298450" algn="l"/>
              </a:tabLst>
            </a:pPr>
            <a:endParaRPr sz="1600" dirty="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sz="1600" spc="-10" dirty="0">
                <a:latin typeface="Arial MT"/>
                <a:cs typeface="Arial MT"/>
              </a:rPr>
              <a:t>40</a:t>
            </a:r>
            <a:r>
              <a:rPr sz="1600" dirty="0">
                <a:latin typeface="Arial MT"/>
                <a:cs typeface="Arial MT"/>
              </a:rPr>
              <a:t>0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</a:t>
            </a:r>
            <a:r>
              <a:rPr lang="es-ES" sz="1600" spc="-10" dirty="0">
                <a:latin typeface="Arial MT"/>
                <a:cs typeface="Arial MT"/>
              </a:rPr>
              <a:t>OLARES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EN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9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CU</a:t>
            </a:r>
            <a:r>
              <a:rPr sz="1600" spc="-25" dirty="0">
                <a:latin typeface="Arial MT"/>
                <a:cs typeface="Arial MT"/>
              </a:rPr>
              <a:t>O</a:t>
            </a:r>
            <a:r>
              <a:rPr sz="1600" spc="-130" dirty="0">
                <a:latin typeface="Arial MT"/>
                <a:cs typeface="Arial MT"/>
              </a:rPr>
              <a:t>T</a:t>
            </a:r>
            <a:r>
              <a:rPr sz="1600" spc="-20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CADA</a:t>
            </a:r>
            <a:r>
              <a:rPr sz="1600" spc="-1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UNA</a:t>
            </a:r>
            <a:r>
              <a:rPr sz="1600" spc="-1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4</a:t>
            </a:r>
            <a:r>
              <a:rPr sz="1600" dirty="0">
                <a:latin typeface="Arial MT"/>
                <a:cs typeface="Arial MT"/>
              </a:rPr>
              <a:t>5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</a:t>
            </a:r>
            <a:r>
              <a:rPr sz="1600" spc="-10" dirty="0">
                <a:latin typeface="Arial MT"/>
                <a:cs typeface="Arial MT"/>
              </a:rPr>
              <a:t>ÓL</a:t>
            </a:r>
            <a:r>
              <a:rPr sz="1600" spc="-5" dirty="0">
                <a:latin typeface="Arial MT"/>
                <a:cs typeface="Arial MT"/>
              </a:rPr>
              <a:t>ARE</a:t>
            </a:r>
            <a:r>
              <a:rPr sz="1600" dirty="0">
                <a:latin typeface="Arial MT"/>
                <a:cs typeface="Arial MT"/>
              </a:rPr>
              <a:t>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97192" y="181355"/>
            <a:ext cx="7832808" cy="222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0"/>
              </a:lnSpc>
              <a:spcBef>
                <a:spcPts val="100"/>
              </a:spcBef>
            </a:pPr>
            <a:r>
              <a:rPr sz="1400" b="1" spc="-130" dirty="0">
                <a:latin typeface="Arial"/>
                <a:cs typeface="Arial"/>
              </a:rPr>
              <a:t>P</a:t>
            </a:r>
            <a:r>
              <a:rPr sz="1400" b="1" spc="-25" dirty="0">
                <a:latin typeface="Arial"/>
                <a:cs typeface="Arial"/>
              </a:rPr>
              <a:t>A</a:t>
            </a:r>
            <a:r>
              <a:rPr sz="1400" b="1" spc="-30" dirty="0">
                <a:latin typeface="Arial"/>
                <a:cs typeface="Arial"/>
              </a:rPr>
              <a:t>GO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CH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  <a:p>
            <a:pPr marL="12700" marR="2951480">
              <a:lnSpc>
                <a:spcPts val="1610"/>
              </a:lnSpc>
              <a:spcBef>
                <a:spcPts val="60"/>
              </a:spcBef>
            </a:pPr>
            <a:r>
              <a:rPr sz="1400" spc="-10" dirty="0">
                <a:latin typeface="Arial MT"/>
                <a:cs typeface="Arial MT"/>
              </a:rPr>
              <a:t>Cuenta </a:t>
            </a:r>
            <a:r>
              <a:rPr sz="1400" spc="-5" dirty="0">
                <a:latin typeface="Arial MT"/>
                <a:cs typeface="Arial MT"/>
              </a:rPr>
              <a:t>vista (o </a:t>
            </a:r>
            <a:r>
              <a:rPr sz="1400" spc="-10" dirty="0">
                <a:latin typeface="Arial MT"/>
                <a:cs typeface="Arial MT"/>
              </a:rPr>
              <a:t>chequera electrónica) </a:t>
            </a:r>
            <a:endParaRPr lang="es-ES" sz="1400" spc="-10" dirty="0">
              <a:latin typeface="Arial MT"/>
              <a:cs typeface="Arial MT"/>
            </a:endParaRPr>
          </a:p>
          <a:p>
            <a:pPr marL="12700" marR="2951480">
              <a:lnSpc>
                <a:spcPts val="1610"/>
              </a:lnSpc>
              <a:spcBef>
                <a:spcPts val="60"/>
              </a:spcBef>
            </a:pPr>
            <a:r>
              <a:rPr sz="1400" spc="-10" dirty="0">
                <a:latin typeface="Arial MT"/>
                <a:cs typeface="Arial MT"/>
              </a:rPr>
              <a:t>Banco Estado </a:t>
            </a:r>
            <a:endParaRPr lang="es-ES" sz="1400" spc="-10" dirty="0">
              <a:latin typeface="Arial MT"/>
              <a:cs typeface="Arial MT"/>
            </a:endParaRPr>
          </a:p>
          <a:p>
            <a:pPr marL="12700" marR="2951480">
              <a:lnSpc>
                <a:spcPts val="1610"/>
              </a:lnSpc>
              <a:spcBef>
                <a:spcPts val="60"/>
              </a:spcBef>
            </a:pP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Número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Cuenta: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3437130476-4</a:t>
            </a:r>
            <a:endParaRPr sz="1400" dirty="0">
              <a:latin typeface="Arial MT"/>
              <a:cs typeface="Arial MT"/>
            </a:endParaRPr>
          </a:p>
          <a:p>
            <a:pPr marL="12700" marR="4631690">
              <a:lnSpc>
                <a:spcPts val="1700"/>
              </a:lnSpc>
              <a:spcBef>
                <a:spcPts val="20"/>
              </a:spcBef>
            </a:pPr>
            <a:r>
              <a:rPr sz="1400" spc="-10" dirty="0">
                <a:latin typeface="Arial MT"/>
                <a:cs typeface="Arial MT"/>
              </a:rPr>
              <a:t>Nombre: Righetti </a:t>
            </a:r>
            <a:r>
              <a:rPr sz="1400" spc="-10" dirty="0" err="1">
                <a:latin typeface="Arial MT"/>
                <a:cs typeface="Arial MT"/>
              </a:rPr>
              <a:t>Capacitación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10" dirty="0" err="1">
                <a:latin typeface="Arial MT"/>
                <a:cs typeface="Arial MT"/>
              </a:rPr>
              <a:t>Limi</a:t>
            </a:r>
            <a:r>
              <a:rPr lang="es-ES" sz="1400" spc="-10" dirty="0" err="1">
                <a:latin typeface="Arial MT"/>
                <a:cs typeface="Arial MT"/>
              </a:rPr>
              <a:t>tada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ts val="1650"/>
              </a:lnSpc>
            </a:pPr>
            <a:r>
              <a:rPr sz="1400" spc="-10" dirty="0">
                <a:latin typeface="Arial MT"/>
                <a:cs typeface="Arial MT"/>
              </a:rPr>
              <a:t>Rut: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76.998.289-2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 MT"/>
                <a:cs typeface="Arial MT"/>
              </a:rPr>
              <a:t>Mail: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F49100"/>
                  </a:solidFill>
                </a:uFill>
                <a:latin typeface="Arial MT"/>
                <a:cs typeface="Arial MT"/>
                <a:hlinkClick r:id="rId2"/>
              </a:rPr>
              <a:t>Info@righetti.cl</a:t>
            </a:r>
            <a:endParaRPr lang="es-ES" sz="1400" u="sng" spc="-10" dirty="0">
              <a:solidFill>
                <a:srgbClr val="0000FF"/>
              </a:solidFill>
              <a:uFill>
                <a:solidFill>
                  <a:srgbClr val="F49100"/>
                </a:solidFill>
              </a:u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endParaRPr sz="1400" dirty="0">
              <a:latin typeface="Arial MT"/>
              <a:cs typeface="Arial MT"/>
            </a:endParaRPr>
          </a:p>
          <a:p>
            <a:pPr marL="12700">
              <a:lnSpc>
                <a:spcPts val="1645"/>
              </a:lnSpc>
              <a:spcBef>
                <a:spcPts val="625"/>
              </a:spcBef>
            </a:pPr>
            <a:r>
              <a:rPr sz="1400" b="1" spc="-75" dirty="0">
                <a:latin typeface="Arial"/>
                <a:cs typeface="Arial"/>
              </a:rPr>
              <a:t>WEBPAY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645"/>
              </a:lnSpc>
            </a:pPr>
            <a:r>
              <a:rPr sz="1400" u="sng" spc="-2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Arial MT"/>
                <a:cs typeface="Arial MT"/>
              </a:rPr>
              <a:t>https://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F49100"/>
                  </a:solidFill>
                </a:uFill>
                <a:latin typeface="Arial MT"/>
                <a:cs typeface="Arial MT"/>
                <a:hlinkClick r:id="rId3"/>
              </a:rPr>
              <a:t>www.webpay.cl/portalpagodirecto/pages/institucion.jsf?idEstablecimiento=55182990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7192" y="2693923"/>
            <a:ext cx="3032208" cy="94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b="1" spc="-180" dirty="0">
                <a:latin typeface="Corbel"/>
                <a:cs typeface="Corbel"/>
              </a:rPr>
              <a:t>P</a:t>
            </a:r>
            <a:r>
              <a:rPr sz="1800" b="1" spc="-55" dirty="0">
                <a:latin typeface="Corbel"/>
                <a:cs typeface="Corbel"/>
              </a:rPr>
              <a:t>A</a:t>
            </a:r>
            <a:r>
              <a:rPr sz="1800" b="1" spc="-35" dirty="0">
                <a:latin typeface="Corbel"/>
                <a:cs typeface="Corbel"/>
              </a:rPr>
              <a:t>GO</a:t>
            </a:r>
            <a:r>
              <a:rPr sz="1800" b="1" dirty="0">
                <a:latin typeface="Corbel"/>
                <a:cs typeface="Corbel"/>
              </a:rPr>
              <a:t>S</a:t>
            </a:r>
            <a:r>
              <a:rPr sz="1800" b="1" spc="-70" dirty="0">
                <a:latin typeface="Corbel"/>
                <a:cs typeface="Corbel"/>
              </a:rPr>
              <a:t> </a:t>
            </a:r>
            <a:r>
              <a:rPr sz="1800" b="1" spc="-35" dirty="0">
                <a:latin typeface="Corbel"/>
                <a:cs typeface="Corbel"/>
              </a:rPr>
              <a:t>E</a:t>
            </a:r>
            <a:r>
              <a:rPr sz="1800" b="1" dirty="0">
                <a:latin typeface="Corbel"/>
                <a:cs typeface="Corbel"/>
              </a:rPr>
              <a:t>N</a:t>
            </a:r>
            <a:r>
              <a:rPr sz="1800" b="1" spc="-65" dirty="0">
                <a:latin typeface="Corbel"/>
                <a:cs typeface="Corbel"/>
              </a:rPr>
              <a:t> </a:t>
            </a:r>
            <a:r>
              <a:rPr sz="1800" b="1" spc="-40" dirty="0">
                <a:latin typeface="Corbel"/>
                <a:cs typeface="Corbel"/>
              </a:rPr>
              <a:t>D</a:t>
            </a:r>
            <a:r>
              <a:rPr sz="1800" b="1" spc="-35" dirty="0">
                <a:latin typeface="Corbel"/>
                <a:cs typeface="Corbel"/>
              </a:rPr>
              <a:t>Ó</a:t>
            </a:r>
            <a:r>
              <a:rPr sz="1800" b="1" spc="-45" dirty="0">
                <a:latin typeface="Corbel"/>
                <a:cs typeface="Corbel"/>
              </a:rPr>
              <a:t>L</a:t>
            </a:r>
            <a:r>
              <a:rPr sz="1800" b="1" spc="-35" dirty="0">
                <a:latin typeface="Corbel"/>
                <a:cs typeface="Corbel"/>
              </a:rPr>
              <a:t>A</a:t>
            </a:r>
            <a:r>
              <a:rPr sz="1800" b="1" dirty="0">
                <a:latin typeface="Corbel"/>
                <a:cs typeface="Corbel"/>
              </a:rPr>
              <a:t>R</a:t>
            </a:r>
            <a:endParaRPr sz="1800" dirty="0">
              <a:latin typeface="Corbel"/>
              <a:cs typeface="Corbel"/>
            </a:endParaRPr>
          </a:p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sz="1400" dirty="0">
                <a:latin typeface="Arial MT"/>
                <a:cs typeface="Arial MT"/>
              </a:rPr>
              <a:t>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nombre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Carlos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Orellana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Mora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DNI: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27.230.122-0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400" spc="-10" dirty="0">
                <a:latin typeface="Arial MT"/>
                <a:cs typeface="Arial MT"/>
              </a:rPr>
              <a:t>País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destino: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Chile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7192" y="3851148"/>
            <a:ext cx="25927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35" dirty="0">
                <a:latin typeface="Arial"/>
                <a:cs typeface="Arial"/>
              </a:rPr>
              <a:t>P</a:t>
            </a:r>
            <a:r>
              <a:rPr sz="1400" b="1" spc="-25" dirty="0">
                <a:latin typeface="Arial"/>
                <a:cs typeface="Arial"/>
              </a:rPr>
              <a:t>A</a:t>
            </a:r>
            <a:r>
              <a:rPr sz="1400" b="1" spc="-30" dirty="0">
                <a:latin typeface="Arial"/>
                <a:cs typeface="Arial"/>
              </a:rPr>
              <a:t>GO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S</a:t>
            </a:r>
            <a:r>
              <a:rPr sz="1400" b="1" spc="-30" dirty="0">
                <a:latin typeface="Arial"/>
                <a:cs typeface="Arial"/>
              </a:rPr>
              <a:t>O</a:t>
            </a:r>
            <a:r>
              <a:rPr sz="1400" b="1" spc="-35" dirty="0">
                <a:latin typeface="Arial"/>
                <a:cs typeface="Arial"/>
              </a:rPr>
              <a:t>L</a:t>
            </a:r>
            <a:r>
              <a:rPr sz="1400" b="1" spc="-2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PERUAN</a:t>
            </a:r>
            <a:r>
              <a:rPr sz="1400" b="1" spc="-3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18452" y="4129134"/>
            <a:ext cx="5334576" cy="106691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27825" y="1380235"/>
            <a:ext cx="24961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27901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	E 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INSCRIPCIONES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14410" y="2526284"/>
            <a:ext cx="61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7825" y="2514091"/>
            <a:ext cx="164338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  <a:tabLst>
                <a:tab pos="770890" algn="l"/>
              </a:tabLst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Ke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ll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	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ll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ana  Coordinadora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Diplomado.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9510" y="3910076"/>
            <a:ext cx="443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7825" y="3632707"/>
            <a:ext cx="1842770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spc="-55" dirty="0">
                <a:solidFill>
                  <a:srgbClr val="FFFFFF"/>
                </a:solidFill>
                <a:latin typeface="Arial MT"/>
                <a:cs typeface="Arial MT"/>
              </a:rPr>
              <a:t>Teléfono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ts val="2125"/>
              </a:lnSpc>
              <a:tabLst>
                <a:tab pos="628015" algn="l"/>
              </a:tabLst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+56	988427291,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-10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info@righetti.cl</a:t>
            </a:r>
            <a:endParaRPr sz="18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97192" y="5391403"/>
            <a:ext cx="4829175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spc="-40" dirty="0">
                <a:latin typeface="Calibri"/>
                <a:cs typeface="Calibri"/>
              </a:rPr>
              <a:t>PAGO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DENTRO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ECUADOR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spc="-10" dirty="0">
                <a:latin typeface="Calibri"/>
                <a:cs typeface="Calibri"/>
              </a:rPr>
              <a:t>BANCO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PICHINCHA: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Cuenta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ahorros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2205504860</a:t>
            </a:r>
            <a:endParaRPr sz="1800">
              <a:latin typeface="Calibri"/>
              <a:cs typeface="Calibri"/>
            </a:endParaRPr>
          </a:p>
          <a:p>
            <a:pPr marL="12700" marR="3303904">
              <a:lnSpc>
                <a:spcPct val="102200"/>
              </a:lnSpc>
            </a:pPr>
            <a:r>
              <a:rPr sz="1800" spc="-20" dirty="0">
                <a:latin typeface="Calibri"/>
                <a:cs typeface="Calibri"/>
              </a:rPr>
              <a:t>Verónica </a:t>
            </a:r>
            <a:r>
              <a:rPr sz="1800" spc="-10" dirty="0">
                <a:latin typeface="Calibri"/>
                <a:cs typeface="Calibri"/>
              </a:rPr>
              <a:t>Ortega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C.I.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1103769665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1800" spc="-5" dirty="0">
                <a:latin typeface="Calibri"/>
                <a:cs typeface="Calibri"/>
              </a:rPr>
              <a:t>Mail: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  <a:hlinkClick r:id="rId6"/>
              </a:rPr>
              <a:t>mentalcorp.ec@gmail.com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4873752"/>
            <a:ext cx="2286000" cy="19842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15242" y="1236979"/>
            <a:ext cx="5725795" cy="1882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TE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ESPERAMOS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latin typeface="Arial MT"/>
                <a:cs typeface="Arial MT"/>
              </a:rPr>
              <a:t>VISITANOS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EN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u="sng" spc="-30" dirty="0">
                <a:solidFill>
                  <a:srgbClr val="0000FF"/>
                </a:solidFill>
                <a:uFill>
                  <a:solidFill>
                    <a:srgbClr val="F49100"/>
                  </a:solidFill>
                </a:uFill>
                <a:latin typeface="Arial MT"/>
                <a:cs typeface="Arial MT"/>
                <a:hlinkClick r:id="rId3"/>
              </a:rPr>
              <a:t>WWW.RIGHETTI.CL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800" spc="-5" dirty="0">
                <a:latin typeface="Arial MT"/>
                <a:cs typeface="Arial MT"/>
              </a:rPr>
              <a:t>RIGHETTI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&amp;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CONSULTORES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35" dirty="0">
                <a:latin typeface="Arial MT"/>
                <a:cs typeface="Arial MT"/>
              </a:rPr>
              <a:t>(FAN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PAGE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FACEBOOK)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Arial MT"/>
                <a:cs typeface="Arial MT"/>
              </a:rPr>
              <a:t>RIGHETTICONSULTORES.CL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(NSTAGRAM)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67" y="6095"/>
            <a:ext cx="3422904" cy="13502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8800" y="5105400"/>
            <a:ext cx="4346448" cy="6431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657" y="2978403"/>
            <a:ext cx="2463165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spc="-7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800" spc="-65" dirty="0">
                <a:solidFill>
                  <a:srgbClr val="FFFFFF"/>
                </a:solidFill>
                <a:latin typeface="Arial MT"/>
                <a:cs typeface="Arial MT"/>
              </a:rPr>
              <a:t>NF</a:t>
            </a:r>
            <a:r>
              <a:rPr sz="2800" spc="-7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800" spc="-6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2800" spc="-6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800" spc="-7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800" spc="-6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800" spc="-70" dirty="0">
                <a:solidFill>
                  <a:srgbClr val="FFFFFF"/>
                </a:solidFill>
                <a:latin typeface="Arial MT"/>
                <a:cs typeface="Arial MT"/>
              </a:rPr>
              <a:t>IÓN  </a:t>
            </a:r>
            <a:r>
              <a:rPr sz="2800" spc="-60" dirty="0">
                <a:solidFill>
                  <a:srgbClr val="FFFFFF"/>
                </a:solidFill>
                <a:latin typeface="Arial MT"/>
                <a:cs typeface="Arial MT"/>
              </a:rPr>
              <a:t>GENERAL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6337" y="712723"/>
            <a:ext cx="9525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rbel"/>
                <a:cs typeface="Corbel"/>
              </a:rPr>
              <a:t>Co</a:t>
            </a:r>
            <a:r>
              <a:rPr sz="1800" b="1" spc="-10" dirty="0">
                <a:latin typeface="Corbel"/>
                <a:cs typeface="Corbel"/>
              </a:rPr>
              <a:t>n</a:t>
            </a:r>
            <a:r>
              <a:rPr sz="1800" b="1" spc="-5" dirty="0">
                <a:latin typeface="Corbel"/>
                <a:cs typeface="Corbel"/>
              </a:rPr>
              <a:t>t</a:t>
            </a:r>
            <a:r>
              <a:rPr sz="1800" b="1" dirty="0">
                <a:latin typeface="Corbel"/>
                <a:cs typeface="Corbel"/>
              </a:rPr>
              <a:t>a</a:t>
            </a:r>
            <a:r>
              <a:rPr sz="1800" b="1" spc="-10" dirty="0">
                <a:latin typeface="Corbel"/>
                <a:cs typeface="Corbel"/>
              </a:rPr>
              <a:t>c</a:t>
            </a:r>
            <a:r>
              <a:rPr sz="1800" b="1" spc="-5" dirty="0">
                <a:latin typeface="Corbel"/>
                <a:cs typeface="Corbel"/>
              </a:rPr>
              <a:t>to</a:t>
            </a:r>
            <a:r>
              <a:rPr sz="1800" b="1" dirty="0">
                <a:latin typeface="Corbel"/>
                <a:cs typeface="Corbel"/>
              </a:rPr>
              <a:t>:</a:t>
            </a:r>
            <a:endParaRPr sz="1800" b="1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36337" y="1032764"/>
            <a:ext cx="723709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b="0" spc="-10" dirty="0">
                <a:latin typeface="Arial MT"/>
                <a:cs typeface="Arial MT"/>
              </a:rPr>
              <a:t>Kelly Orellana Mora, Coordinadora</a:t>
            </a:r>
            <a:r>
              <a:rPr b="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Diplomado.</a:t>
            </a:r>
            <a:r>
              <a:rPr b="0" spc="-40" dirty="0">
                <a:latin typeface="Arial MT"/>
                <a:cs typeface="Arial MT"/>
              </a:rPr>
              <a:t> </a:t>
            </a:r>
            <a:r>
              <a:rPr b="0" spc="-35" dirty="0">
                <a:latin typeface="Arial MT"/>
                <a:cs typeface="Arial MT"/>
              </a:rPr>
              <a:t>Teléfono</a:t>
            </a:r>
            <a:r>
              <a:rPr b="0" spc="-5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+56988427291</a:t>
            </a:r>
          </a:p>
          <a:p>
            <a:pPr marL="12700">
              <a:lnSpc>
                <a:spcPts val="2125"/>
              </a:lnSpc>
            </a:pPr>
            <a:r>
              <a:rPr b="0" spc="-10" dirty="0">
                <a:latin typeface="Arial MT"/>
                <a:cs typeface="Arial MT"/>
              </a:rPr>
              <a:t>,mail</a:t>
            </a:r>
            <a:r>
              <a:rPr b="0" spc="-30" dirty="0">
                <a:latin typeface="Arial MT"/>
                <a:cs typeface="Arial MT"/>
              </a:rPr>
              <a:t> </a:t>
            </a:r>
            <a:r>
              <a:rPr sz="1400" b="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info@righetti.cl</a:t>
            </a:r>
            <a:r>
              <a:rPr sz="1400" b="0" spc="-15" dirty="0">
                <a:solidFill>
                  <a:srgbClr val="0000FF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1400" b="0" dirty="0">
                <a:latin typeface="Arial MT"/>
                <a:cs typeface="Arial MT"/>
              </a:rPr>
              <a:t>/</a:t>
            </a:r>
            <a:r>
              <a:rPr sz="1400" b="0" spc="-25" dirty="0">
                <a:latin typeface="Arial MT"/>
                <a:cs typeface="Arial MT"/>
              </a:rPr>
              <a:t> </a:t>
            </a:r>
            <a:r>
              <a:rPr sz="1400" b="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mentalcorp.ec@gmail.com</a:t>
            </a:r>
            <a:endParaRPr sz="1400" b="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1400" y="1843532"/>
            <a:ext cx="7315200" cy="137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Duración</a:t>
            </a:r>
            <a:r>
              <a:rPr sz="1800" spc="-10" dirty="0">
                <a:latin typeface="Arial MT"/>
                <a:cs typeface="Arial MT"/>
              </a:rPr>
              <a:t>: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 MT"/>
                <a:cs typeface="Arial MT"/>
              </a:rPr>
              <a:t>10</a:t>
            </a:r>
            <a:r>
              <a:rPr sz="1800" b="1" spc="-35" dirty="0">
                <a:latin typeface="Arial MT"/>
                <a:cs typeface="Arial MT"/>
              </a:rPr>
              <a:t> </a:t>
            </a:r>
            <a:r>
              <a:rPr sz="1800" b="1" spc="-10" dirty="0">
                <a:latin typeface="Arial"/>
                <a:cs typeface="Arial"/>
              </a:rPr>
              <a:t>meses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00" b="1" spc="-5" dirty="0">
                <a:latin typeface="Arial"/>
                <a:cs typeface="Arial"/>
              </a:rPr>
              <a:t>Inicio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clases</a:t>
            </a:r>
            <a:r>
              <a:rPr sz="1800" spc="-5" dirty="0">
                <a:latin typeface="Arial MT"/>
                <a:cs typeface="Arial MT"/>
              </a:rPr>
              <a:t>: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lang="es-ES" sz="1800" spc="-25" dirty="0">
                <a:latin typeface="Arial MT"/>
                <a:cs typeface="Arial MT"/>
              </a:rPr>
              <a:t>1</a:t>
            </a:r>
            <a:r>
              <a:rPr lang="es-ES" spc="-5" dirty="0">
                <a:latin typeface="Arial MT"/>
                <a:cs typeface="Arial MT"/>
              </a:rPr>
              <a:t>7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lang="es-ES" spc="-10" dirty="0">
                <a:latin typeface="Arial MT"/>
                <a:cs typeface="Arial MT"/>
              </a:rPr>
              <a:t>noviembre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202</a:t>
            </a:r>
            <a:r>
              <a:rPr lang="es-ES" spc="-10" dirty="0">
                <a:latin typeface="Arial MT"/>
                <a:cs typeface="Arial MT"/>
              </a:rPr>
              <a:t>5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ts val="2100"/>
              </a:lnSpc>
            </a:pPr>
            <a:r>
              <a:rPr sz="1800" b="1" spc="-10" dirty="0">
                <a:latin typeface="Arial"/>
                <a:cs typeface="Arial"/>
              </a:rPr>
              <a:t>Término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clases</a:t>
            </a:r>
            <a:r>
              <a:rPr sz="1800" spc="-10" dirty="0">
                <a:latin typeface="Arial MT"/>
                <a:cs typeface="Arial MT"/>
              </a:rPr>
              <a:t>: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lang="es-ES" sz="1800" spc="-25" dirty="0">
                <a:latin typeface="Arial MT"/>
                <a:cs typeface="Arial MT"/>
              </a:rPr>
              <a:t>25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lang="es-ES" spc="-10" dirty="0">
                <a:latin typeface="Arial MT"/>
                <a:cs typeface="Arial MT"/>
              </a:rPr>
              <a:t>septiembre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202</a:t>
            </a:r>
            <a:r>
              <a:rPr lang="es-ES" spc="-10" dirty="0">
                <a:latin typeface="Arial MT"/>
                <a:cs typeface="Arial MT"/>
              </a:rPr>
              <a:t>6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ts val="2125"/>
              </a:lnSpc>
            </a:pPr>
            <a:r>
              <a:rPr sz="1800" b="1" spc="-10" dirty="0">
                <a:latin typeface="Arial"/>
                <a:cs typeface="Arial"/>
              </a:rPr>
              <a:t>Modalidad: </a:t>
            </a:r>
            <a:r>
              <a:rPr sz="1800" spc="-10" dirty="0">
                <a:latin typeface="Arial MT"/>
                <a:cs typeface="Arial MT"/>
              </a:rPr>
              <a:t>estudio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 distancia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modalidad </a:t>
            </a:r>
            <a:r>
              <a:rPr sz="1800" spc="-5" dirty="0">
                <a:latin typeface="Arial MT"/>
                <a:cs typeface="Arial MT"/>
              </a:rPr>
              <a:t>sincrónica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asincrónica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-10" dirty="0">
                <a:latin typeface="Arial MT"/>
                <a:cs typeface="Arial MT"/>
              </a:rPr>
              <a:t>(flexible)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1400" y="3468370"/>
            <a:ext cx="8153400" cy="2733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  <a:tabLst>
                <a:tab pos="849630" algn="l"/>
              </a:tabLst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Lugar:</a:t>
            </a:r>
            <a:r>
              <a:rPr sz="1800" b="1" spc="-10" dirty="0">
                <a:latin typeface="Arial"/>
                <a:cs typeface="Arial"/>
              </a:rPr>
              <a:t>	</a:t>
            </a:r>
            <a:r>
              <a:rPr sz="1800" spc="-10" dirty="0">
                <a:latin typeface="Arial MT"/>
                <a:cs typeface="Arial MT"/>
              </a:rPr>
              <a:t>Plataforma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virtual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ts val="2100"/>
              </a:lnSpc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Días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Clases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: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lang="es-ES" spc="-10" dirty="0">
                <a:latin typeface="Arial MT"/>
                <a:cs typeface="Arial MT"/>
              </a:rPr>
              <a:t>viernes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lang="es-ES" spc="-10" dirty="0">
                <a:latin typeface="Arial MT"/>
                <a:cs typeface="Arial MT"/>
              </a:rPr>
              <a:t>20</a:t>
            </a:r>
            <a:r>
              <a:rPr sz="1800" spc="-10" dirty="0">
                <a:latin typeface="Arial MT"/>
                <a:cs typeface="Arial MT"/>
              </a:rPr>
              <a:t>:</a:t>
            </a:r>
            <a:r>
              <a:rPr lang="es-ES" sz="1800" spc="-10" dirty="0">
                <a:latin typeface="Arial MT"/>
                <a:cs typeface="Arial MT"/>
              </a:rPr>
              <a:t>0</a:t>
            </a:r>
            <a:r>
              <a:rPr sz="1800" spc="-10" dirty="0">
                <a:latin typeface="Arial MT"/>
                <a:cs typeface="Arial MT"/>
              </a:rPr>
              <a:t>0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2</a:t>
            </a:r>
            <a:r>
              <a:rPr lang="es-ES" sz="1800" spc="-10" dirty="0">
                <a:latin typeface="Arial MT"/>
                <a:cs typeface="Arial MT"/>
              </a:rPr>
              <a:t>3</a:t>
            </a:r>
            <a:r>
              <a:rPr sz="1800" spc="-10" dirty="0">
                <a:latin typeface="Arial MT"/>
                <a:cs typeface="Arial MT"/>
              </a:rPr>
              <a:t>:</a:t>
            </a:r>
            <a:r>
              <a:rPr lang="es-ES" sz="1800" spc="-10" dirty="0">
                <a:latin typeface="Arial MT"/>
                <a:cs typeface="Arial MT"/>
              </a:rPr>
              <a:t>0</a:t>
            </a:r>
            <a:r>
              <a:rPr sz="1800" spc="-10" dirty="0">
                <a:latin typeface="Arial MT"/>
                <a:cs typeface="Arial MT"/>
              </a:rPr>
              <a:t>0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hrs,</a:t>
            </a:r>
            <a:endParaRPr sz="1800" dirty="0">
              <a:latin typeface="Arial MT"/>
              <a:cs typeface="Arial MT"/>
            </a:endParaRPr>
          </a:p>
          <a:p>
            <a:pPr marL="12700" marR="767715">
              <a:lnSpc>
                <a:spcPts val="2090"/>
              </a:lnSpc>
              <a:spcBef>
                <a:spcPts val="100"/>
              </a:spcBef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Organiza: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spc="-10" dirty="0">
                <a:latin typeface="Arial MT"/>
                <a:cs typeface="Arial MT"/>
              </a:rPr>
              <a:t>Righetti Capacitación. </a:t>
            </a:r>
            <a:r>
              <a:rPr sz="1800" spc="-5" dirty="0">
                <a:latin typeface="Arial MT"/>
                <a:cs typeface="Arial MT"/>
              </a:rPr>
              <a:t>Chile </a:t>
            </a:r>
            <a:r>
              <a:rPr sz="1800" dirty="0">
                <a:latin typeface="Arial MT"/>
                <a:cs typeface="Arial MT"/>
              </a:rPr>
              <a:t>y </a:t>
            </a:r>
            <a:r>
              <a:rPr sz="1800" spc="-5" dirty="0">
                <a:latin typeface="Arial MT"/>
                <a:cs typeface="Arial MT"/>
              </a:rPr>
              <a:t>RIECIP </a:t>
            </a:r>
            <a:r>
              <a:rPr sz="1800" spc="-10" dirty="0">
                <a:latin typeface="Arial MT"/>
                <a:cs typeface="Arial MT"/>
              </a:rPr>
              <a:t>Perú </a:t>
            </a:r>
            <a:r>
              <a:rPr sz="1800" dirty="0">
                <a:latin typeface="Arial MT"/>
                <a:cs typeface="Arial MT"/>
              </a:rPr>
              <a:t>y </a:t>
            </a:r>
            <a:r>
              <a:rPr sz="1800" spc="-10" dirty="0">
                <a:latin typeface="Arial MT"/>
                <a:cs typeface="Arial MT"/>
              </a:rPr>
              <a:t>Mental Corp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(Ecuador)</a:t>
            </a:r>
            <a:endParaRPr sz="1800" dirty="0">
              <a:latin typeface="Arial MT"/>
              <a:cs typeface="Arial MT"/>
            </a:endParaRPr>
          </a:p>
          <a:p>
            <a:pPr marL="12700" marR="5080" indent="63500" algn="just">
              <a:lnSpc>
                <a:spcPct val="99400"/>
              </a:lnSpc>
              <a:spcBef>
                <a:spcPts val="5"/>
              </a:spcBef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Patrocinio</a:t>
            </a:r>
            <a:r>
              <a:rPr sz="1800" spc="-10" dirty="0">
                <a:latin typeface="Arial MT"/>
                <a:cs typeface="Arial MT"/>
              </a:rPr>
              <a:t>: Asociación Uruguaya </a:t>
            </a:r>
            <a:r>
              <a:rPr sz="1800" spc="-5" dirty="0">
                <a:latin typeface="Arial MT"/>
                <a:cs typeface="Arial MT"/>
              </a:rPr>
              <a:t>de </a:t>
            </a:r>
            <a:r>
              <a:rPr sz="1800" spc="-10" dirty="0">
                <a:latin typeface="Arial MT"/>
                <a:cs typeface="Arial MT"/>
              </a:rPr>
              <a:t>Psicología </a:t>
            </a:r>
            <a:r>
              <a:rPr sz="1800" spc="-5" dirty="0">
                <a:latin typeface="Arial MT"/>
                <a:cs typeface="Arial MT"/>
              </a:rPr>
              <a:t>Jurídica- </a:t>
            </a:r>
            <a:r>
              <a:rPr sz="1800" spc="-10" dirty="0">
                <a:latin typeface="Arial MT"/>
                <a:cs typeface="Arial MT"/>
              </a:rPr>
              <a:t>Forense, Colegio 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Iberoamericano </a:t>
            </a:r>
            <a:r>
              <a:rPr sz="1800" spc="-5" dirty="0">
                <a:latin typeface="Arial MT"/>
                <a:cs typeface="Arial MT"/>
              </a:rPr>
              <a:t>de </a:t>
            </a:r>
            <a:r>
              <a:rPr sz="1800" spc="-10" dirty="0">
                <a:latin typeface="Arial MT"/>
                <a:cs typeface="Arial MT"/>
              </a:rPr>
              <a:t>Investigación </a:t>
            </a:r>
            <a:r>
              <a:rPr sz="1800" spc="-5" dirty="0">
                <a:latin typeface="Arial MT"/>
                <a:cs typeface="Arial MT"/>
              </a:rPr>
              <a:t>en </a:t>
            </a:r>
            <a:r>
              <a:rPr sz="1800" spc="-10" dirty="0">
                <a:latin typeface="Arial MT"/>
                <a:cs typeface="Arial MT"/>
              </a:rPr>
              <a:t>Psicología </a:t>
            </a:r>
            <a:r>
              <a:rPr sz="1800" dirty="0">
                <a:latin typeface="Arial MT"/>
                <a:cs typeface="Arial MT"/>
              </a:rPr>
              <a:t>y </a:t>
            </a:r>
            <a:r>
              <a:rPr sz="1800" spc="-10" dirty="0">
                <a:latin typeface="Arial MT"/>
                <a:cs typeface="Arial MT"/>
              </a:rPr>
              <a:t>Educación </a:t>
            </a:r>
            <a:r>
              <a:rPr sz="1800" dirty="0">
                <a:latin typeface="Arial MT"/>
                <a:cs typeface="Arial MT"/>
              </a:rPr>
              <a:t>( </a:t>
            </a:r>
            <a:r>
              <a:rPr sz="1800" spc="-10" dirty="0">
                <a:latin typeface="Arial MT"/>
                <a:cs typeface="Arial MT"/>
              </a:rPr>
              <a:t>México) </a:t>
            </a:r>
            <a:r>
              <a:rPr sz="1800" dirty="0">
                <a:latin typeface="Arial MT"/>
                <a:cs typeface="Arial MT"/>
              </a:rPr>
              <a:t>y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Asesores</a:t>
            </a:r>
            <a:r>
              <a:rPr sz="1800" spc="3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3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Consultores</a:t>
            </a:r>
            <a:r>
              <a:rPr sz="1800" spc="3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Especializados</a:t>
            </a:r>
            <a:r>
              <a:rPr sz="1800" spc="3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</a:t>
            </a:r>
            <a:r>
              <a:rPr sz="1800" spc="3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Psicología</a:t>
            </a:r>
            <a:r>
              <a:rPr sz="1800" spc="3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Jurídica</a:t>
            </a:r>
            <a:r>
              <a:rPr sz="1800" spc="3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3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Forense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z="1800" spc="-10" dirty="0">
                <a:latin typeface="Arial MT"/>
                <a:cs typeface="Arial MT"/>
              </a:rPr>
              <a:t>(Colombia).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ts val="2125"/>
              </a:lnSpc>
            </a:pPr>
            <a:r>
              <a:rPr sz="1800" spc="-10" dirty="0">
                <a:latin typeface="Arial MT"/>
                <a:cs typeface="Arial MT"/>
              </a:rPr>
              <a:t>Clases grabadas, por plataforma </a:t>
            </a:r>
            <a:r>
              <a:rPr sz="1800" spc="-5" dirty="0">
                <a:latin typeface="Arial MT"/>
                <a:cs typeface="Arial MT"/>
              </a:rPr>
              <a:t>ZOOM,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cada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módulo </a:t>
            </a:r>
            <a:r>
              <a:rPr sz="1800" spc="-5" dirty="0">
                <a:latin typeface="Arial MT"/>
                <a:cs typeface="Arial MT"/>
              </a:rPr>
              <a:t>se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 err="1">
                <a:latin typeface="Arial MT"/>
                <a:cs typeface="Arial MT"/>
              </a:rPr>
              <a:t>evalúa</a:t>
            </a:r>
            <a:endParaRPr lang="es-ES" sz="1800" spc="-10" dirty="0">
              <a:latin typeface="Arial MT"/>
              <a:cs typeface="Arial MT"/>
            </a:endParaRPr>
          </a:p>
          <a:p>
            <a:pPr marL="12700">
              <a:lnSpc>
                <a:spcPts val="2125"/>
              </a:lnSpc>
            </a:pPr>
            <a:r>
              <a:rPr lang="es-CL" spc="-10" dirty="0">
                <a:latin typeface="Arial MT"/>
                <a:cs typeface="Arial MT"/>
              </a:rPr>
              <a:t>Righetti Capacitación Certificado bajo la NCH2728 y Acreditado por SENCE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657" y="3158235"/>
            <a:ext cx="15798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70" dirty="0">
                <a:solidFill>
                  <a:srgbClr val="FFFFFF"/>
                </a:solidFill>
                <a:latin typeface="Arial MT"/>
                <a:cs typeface="Arial MT"/>
              </a:rPr>
              <a:t>DIRIGIDO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4940" y="694435"/>
            <a:ext cx="1031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D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r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g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i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d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o</a:t>
            </a:r>
            <a:r>
              <a:rPr u="sng" spc="-5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4940" y="1252220"/>
            <a:ext cx="4829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8575" algn="l"/>
                <a:tab pos="2786380" algn="l"/>
                <a:tab pos="3227070" algn="l"/>
                <a:tab pos="3818890" algn="l"/>
                <a:tab pos="4209415" algn="l"/>
              </a:tabLst>
            </a:pPr>
            <a:r>
              <a:rPr sz="1800" spc="-10" dirty="0" err="1">
                <a:latin typeface="Arial MT"/>
                <a:cs typeface="Arial MT"/>
              </a:rPr>
              <a:t>Ps</a:t>
            </a:r>
            <a:r>
              <a:rPr sz="1800" spc="-5" dirty="0" err="1">
                <a:latin typeface="Arial MT"/>
                <a:cs typeface="Arial MT"/>
              </a:rPr>
              <a:t>i</a:t>
            </a:r>
            <a:r>
              <a:rPr sz="1800" spc="-10" dirty="0" err="1">
                <a:latin typeface="Arial MT"/>
                <a:cs typeface="Arial MT"/>
              </a:rPr>
              <a:t>có</a:t>
            </a:r>
            <a:r>
              <a:rPr sz="1800" spc="-5" dirty="0" err="1">
                <a:latin typeface="Arial MT"/>
                <a:cs typeface="Arial MT"/>
              </a:rPr>
              <a:t>l</a:t>
            </a:r>
            <a:r>
              <a:rPr sz="1800" spc="-10" dirty="0" err="1">
                <a:latin typeface="Arial MT"/>
                <a:cs typeface="Arial MT"/>
              </a:rPr>
              <a:t>ogxs</a:t>
            </a:r>
            <a:r>
              <a:rPr sz="1800" dirty="0">
                <a:latin typeface="Arial MT"/>
                <a:cs typeface="Arial MT"/>
              </a:rPr>
              <a:t>,	</a:t>
            </a:r>
            <a:r>
              <a:rPr sz="1800" spc="-10" dirty="0">
                <a:latin typeface="Arial MT"/>
                <a:cs typeface="Arial MT"/>
              </a:rPr>
              <a:t>p</a:t>
            </a:r>
            <a:r>
              <a:rPr sz="1800" spc="-5" dirty="0">
                <a:latin typeface="Arial MT"/>
                <a:cs typeface="Arial MT"/>
              </a:rPr>
              <a:t>r</a:t>
            </a:r>
            <a:r>
              <a:rPr sz="1800" spc="-10" dirty="0">
                <a:latin typeface="Arial MT"/>
                <a:cs typeface="Arial MT"/>
              </a:rPr>
              <a:t>ofes</a:t>
            </a:r>
            <a:r>
              <a:rPr sz="1800" spc="-5" dirty="0">
                <a:latin typeface="Arial MT"/>
                <a:cs typeface="Arial MT"/>
              </a:rPr>
              <a:t>i</a:t>
            </a:r>
            <a:r>
              <a:rPr sz="1800" spc="-10" dirty="0">
                <a:latin typeface="Arial MT"/>
                <a:cs typeface="Arial MT"/>
              </a:rPr>
              <a:t>ona</a:t>
            </a:r>
            <a:r>
              <a:rPr sz="1800" spc="-5" dirty="0">
                <a:latin typeface="Arial MT"/>
                <a:cs typeface="Arial MT"/>
              </a:rPr>
              <a:t>l</a:t>
            </a:r>
            <a:r>
              <a:rPr sz="1800" spc="-10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s	</a:t>
            </a:r>
            <a:r>
              <a:rPr sz="1800" spc="-10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l	</a:t>
            </a:r>
            <a:r>
              <a:rPr sz="1800" spc="-10" dirty="0">
                <a:latin typeface="Arial MT"/>
                <a:cs typeface="Arial MT"/>
              </a:rPr>
              <a:t>á</a:t>
            </a:r>
            <a:r>
              <a:rPr sz="1800" spc="-5" dirty="0">
                <a:latin typeface="Arial MT"/>
                <a:cs typeface="Arial MT"/>
              </a:rPr>
              <a:t>r</a:t>
            </a:r>
            <a:r>
              <a:rPr sz="1800" spc="-10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a	</a:t>
            </a:r>
            <a:r>
              <a:rPr sz="1800" spc="-10" dirty="0">
                <a:latin typeface="Arial MT"/>
                <a:cs typeface="Arial MT"/>
              </a:rPr>
              <a:t>d</a:t>
            </a:r>
            <a:r>
              <a:rPr sz="1800" dirty="0">
                <a:latin typeface="Arial MT"/>
                <a:cs typeface="Arial MT"/>
              </a:rPr>
              <a:t>e	</a:t>
            </a:r>
            <a:r>
              <a:rPr sz="1800" spc="-5" dirty="0">
                <a:latin typeface="Arial MT"/>
                <a:cs typeface="Arial MT"/>
              </a:rPr>
              <a:t>salud,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42717" y="1252220"/>
            <a:ext cx="2296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9540" algn="l"/>
              </a:tabLst>
            </a:pPr>
            <a:r>
              <a:rPr sz="1800" spc="-10" dirty="0">
                <a:latin typeface="Arial MT"/>
                <a:cs typeface="Arial MT"/>
              </a:rPr>
              <a:t>t</a:t>
            </a:r>
            <a:r>
              <a:rPr sz="1800" spc="-5" dirty="0">
                <a:latin typeface="Arial MT"/>
                <a:cs typeface="Arial MT"/>
              </a:rPr>
              <a:t>r</a:t>
            </a:r>
            <a:r>
              <a:rPr sz="1800" spc="-10" dirty="0">
                <a:latin typeface="Arial MT"/>
                <a:cs typeface="Arial MT"/>
              </a:rPr>
              <a:t>abajado</a:t>
            </a:r>
            <a:r>
              <a:rPr sz="1800" spc="-5" dirty="0">
                <a:latin typeface="Arial MT"/>
                <a:cs typeface="Arial MT"/>
              </a:rPr>
              <a:t>r</a:t>
            </a:r>
            <a:r>
              <a:rPr sz="1800" spc="-10" dirty="0">
                <a:latin typeface="Arial MT"/>
                <a:cs typeface="Arial MT"/>
              </a:rPr>
              <a:t>x</a:t>
            </a:r>
            <a:r>
              <a:rPr sz="1800" dirty="0">
                <a:latin typeface="Arial MT"/>
                <a:cs typeface="Arial MT"/>
              </a:rPr>
              <a:t>s	</a:t>
            </a:r>
            <a:r>
              <a:rPr sz="1800" spc="-5" dirty="0">
                <a:latin typeface="Arial MT"/>
                <a:cs typeface="Arial MT"/>
              </a:rPr>
              <a:t>sociales,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4940" y="1532635"/>
            <a:ext cx="7374255" cy="83311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  <a:spcBef>
                <a:spcPts val="160"/>
              </a:spcBef>
            </a:pPr>
            <a:r>
              <a:rPr sz="1800" spc="-10" dirty="0">
                <a:latin typeface="Arial MT"/>
                <a:cs typeface="Arial MT"/>
              </a:rPr>
              <a:t>Abogados, Psiquiatras, Orientadores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Familiares, </a:t>
            </a:r>
            <a:r>
              <a:rPr sz="1800" spc="-5" dirty="0">
                <a:latin typeface="Arial MT"/>
                <a:cs typeface="Arial MT"/>
              </a:rPr>
              <a:t>inscritxs </a:t>
            </a:r>
            <a:r>
              <a:rPr sz="1800" dirty="0">
                <a:latin typeface="Arial MT"/>
                <a:cs typeface="Arial MT"/>
              </a:rPr>
              <a:t>o </a:t>
            </a:r>
            <a:r>
              <a:rPr sz="1800" spc="-5" dirty="0">
                <a:latin typeface="Arial MT"/>
                <a:cs typeface="Arial MT"/>
              </a:rPr>
              <a:t>no en </a:t>
            </a:r>
            <a:r>
              <a:rPr sz="1800" spc="-10" dirty="0">
                <a:latin typeface="Arial MT"/>
                <a:cs typeface="Arial MT"/>
              </a:rPr>
              <a:t>el 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Registro</a:t>
            </a:r>
            <a:r>
              <a:rPr sz="1800" spc="-5" dirty="0">
                <a:latin typeface="Arial MT"/>
                <a:cs typeface="Arial MT"/>
              </a:rPr>
              <a:t> 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Peritos</a:t>
            </a:r>
            <a:r>
              <a:rPr sz="1800" spc="-5" dirty="0">
                <a:latin typeface="Arial MT"/>
                <a:cs typeface="Arial MT"/>
              </a:rPr>
              <a:t> 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Cortes</a:t>
            </a:r>
            <a:r>
              <a:rPr sz="1800" spc="-5" dirty="0">
                <a:latin typeface="Arial MT"/>
                <a:cs typeface="Arial MT"/>
              </a:rPr>
              <a:t> 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Apelaciones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respectivas, 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especialmente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profesionales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las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ciencias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sociales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bien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alumnos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64842" y="2346452"/>
            <a:ext cx="307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motive</a:t>
            </a:r>
            <a:r>
              <a:rPr sz="1800" spc="1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especializarse</a:t>
            </a:r>
            <a:r>
              <a:rPr sz="1800" spc="1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</a:t>
            </a:r>
            <a:r>
              <a:rPr sz="1800" spc="1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esta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4940" y="2346452"/>
            <a:ext cx="415417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10" dirty="0">
                <a:latin typeface="Arial MT"/>
                <a:cs typeface="Arial MT"/>
              </a:rPr>
              <a:t>alumnas</a:t>
            </a:r>
            <a:r>
              <a:rPr sz="1800" spc="1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6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pregrado</a:t>
            </a:r>
            <a:r>
              <a:rPr sz="1800" spc="17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que</a:t>
            </a:r>
            <a:r>
              <a:rPr sz="1800" spc="1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les</a:t>
            </a:r>
            <a:r>
              <a:rPr sz="1800" spc="16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interese</a:t>
            </a:r>
            <a:r>
              <a:rPr sz="1800" spc="1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temática.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4940" y="3169411"/>
            <a:ext cx="2188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N°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de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horas: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lang="es-ES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330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hrs.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E585324-5099-0644-8C6D-31CEF4482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491543"/>
            <a:ext cx="2423967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657" y="3158235"/>
            <a:ext cx="26924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70" dirty="0">
                <a:solidFill>
                  <a:srgbClr val="FFFFFF"/>
                </a:solidFill>
                <a:latin typeface="Arial MT"/>
                <a:cs typeface="Arial MT"/>
              </a:rPr>
              <a:t>INTRODUCCIÓN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8700" y="1384300"/>
            <a:ext cx="7487284" cy="1473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98700"/>
              </a:lnSpc>
              <a:spcBef>
                <a:spcPts val="125"/>
              </a:spcBef>
            </a:pPr>
            <a:r>
              <a:rPr sz="1600" spc="-5" dirty="0">
                <a:latin typeface="Arial MT"/>
                <a:cs typeface="Arial MT"/>
              </a:rPr>
              <a:t>La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necesidad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obtener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conocimiento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actualizado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buenas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prácticas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respecto </a:t>
            </a:r>
            <a:r>
              <a:rPr sz="1600" dirty="0">
                <a:latin typeface="Arial MT"/>
                <a:cs typeface="Arial MT"/>
              </a:rPr>
              <a:t>a </a:t>
            </a:r>
            <a:r>
              <a:rPr sz="1600" spc="-5" dirty="0">
                <a:latin typeface="Arial MT"/>
                <a:cs typeface="Arial MT"/>
              </a:rPr>
              <a:t>las herramientas psicométricas con altos estándares de </a:t>
            </a:r>
            <a:r>
              <a:rPr sz="1600" spc="-10" dirty="0">
                <a:latin typeface="Arial MT"/>
                <a:cs typeface="Arial MT"/>
              </a:rPr>
              <a:t>fiabilidad </a:t>
            </a:r>
            <a:r>
              <a:rPr sz="1600" dirty="0">
                <a:latin typeface="Arial MT"/>
                <a:cs typeface="Arial MT"/>
              </a:rPr>
              <a:t>y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validez en el ámbito jurídico, exige al profesional en Psicología Jurídica </a:t>
            </a:r>
            <a:r>
              <a:rPr sz="1600" dirty="0">
                <a:latin typeface="Arial MT"/>
                <a:cs typeface="Arial MT"/>
              </a:rPr>
              <a:t>y </a:t>
            </a:r>
            <a:r>
              <a:rPr sz="1600" spc="-5" dirty="0">
                <a:latin typeface="Arial MT"/>
                <a:cs typeface="Arial MT"/>
              </a:rPr>
              <a:t>Forense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deba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prepararse</a:t>
            </a:r>
            <a:r>
              <a:rPr sz="1600" dirty="0">
                <a:latin typeface="Arial MT"/>
                <a:cs typeface="Arial MT"/>
              </a:rPr>
              <a:t> y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actualizarse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cumplir</a:t>
            </a:r>
            <a:r>
              <a:rPr sz="1600" dirty="0">
                <a:latin typeface="Arial MT"/>
                <a:cs typeface="Arial MT"/>
              </a:rPr>
              <a:t> 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cabalidad</a:t>
            </a:r>
            <a:r>
              <a:rPr sz="1600" dirty="0">
                <a:latin typeface="Arial MT"/>
                <a:cs typeface="Arial MT"/>
              </a:rPr>
              <a:t> su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labor</a:t>
            </a:r>
            <a:r>
              <a:rPr sz="1600" spc="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técnico-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científica, para que así logre dar respuesta </a:t>
            </a:r>
            <a:r>
              <a:rPr sz="1600" dirty="0">
                <a:latin typeface="Arial MT"/>
                <a:cs typeface="Arial MT"/>
              </a:rPr>
              <a:t>a </a:t>
            </a:r>
            <a:r>
              <a:rPr sz="1600" spc="-5" dirty="0">
                <a:latin typeface="Arial MT"/>
                <a:cs typeface="Arial MT"/>
              </a:rPr>
              <a:t>la/s pregunta/s </a:t>
            </a:r>
            <a:r>
              <a:rPr sz="1600" spc="-10" dirty="0">
                <a:latin typeface="Arial MT"/>
                <a:cs typeface="Arial MT"/>
              </a:rPr>
              <a:t>legal, </a:t>
            </a:r>
            <a:r>
              <a:rPr sz="1600" spc="-5" dirty="0">
                <a:latin typeface="Arial MT"/>
                <a:cs typeface="Arial MT"/>
              </a:rPr>
              <a:t>contribuyendo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así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 </a:t>
            </a:r>
            <a:r>
              <a:rPr sz="1600" spc="-5" dirty="0">
                <a:latin typeface="Arial MT"/>
                <a:cs typeface="Arial MT"/>
              </a:rPr>
              <a:t>la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materia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investigación.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36948" y="2966211"/>
            <a:ext cx="7414259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900"/>
              </a:lnSpc>
              <a:spcBef>
                <a:spcPts val="180"/>
              </a:spcBef>
            </a:pPr>
            <a:r>
              <a:rPr sz="1600" b="0" spc="-10" dirty="0">
                <a:latin typeface="Arial MT"/>
                <a:cs typeface="Arial MT"/>
              </a:rPr>
              <a:t>Dicho</a:t>
            </a:r>
            <a:r>
              <a:rPr sz="1600" b="0" spc="-5" dirty="0">
                <a:latin typeface="Arial MT"/>
                <a:cs typeface="Arial MT"/>
              </a:rPr>
              <a:t> </a:t>
            </a:r>
            <a:r>
              <a:rPr sz="1600" b="0" spc="-10" dirty="0">
                <a:latin typeface="Arial MT"/>
                <a:cs typeface="Arial MT"/>
              </a:rPr>
              <a:t>lo</a:t>
            </a:r>
            <a:r>
              <a:rPr sz="1600" b="0" spc="-5" dirty="0">
                <a:latin typeface="Arial MT"/>
                <a:cs typeface="Arial MT"/>
              </a:rPr>
              <a:t> </a:t>
            </a:r>
            <a:r>
              <a:rPr sz="1600" b="0" spc="-20" dirty="0">
                <a:latin typeface="Arial MT"/>
                <a:cs typeface="Arial MT"/>
              </a:rPr>
              <a:t>anterior,</a:t>
            </a:r>
            <a:r>
              <a:rPr sz="1600" b="0" spc="-15" dirty="0">
                <a:latin typeface="Arial MT"/>
                <a:cs typeface="Arial MT"/>
              </a:rPr>
              <a:t> </a:t>
            </a:r>
            <a:r>
              <a:rPr sz="1600" b="0" spc="-5" dirty="0">
                <a:latin typeface="Arial MT"/>
                <a:cs typeface="Arial MT"/>
              </a:rPr>
              <a:t>el</a:t>
            </a:r>
            <a:r>
              <a:rPr sz="1600" b="0" dirty="0">
                <a:latin typeface="Arial MT"/>
                <a:cs typeface="Arial MT"/>
              </a:rPr>
              <a:t> </a:t>
            </a:r>
            <a:r>
              <a:rPr sz="1600" b="0" spc="-10" dirty="0">
                <a:latin typeface="Arial MT"/>
                <a:cs typeface="Arial MT"/>
              </a:rPr>
              <a:t>presente</a:t>
            </a:r>
            <a:r>
              <a:rPr sz="1600" b="0" spc="-5" dirty="0">
                <a:latin typeface="Arial MT"/>
                <a:cs typeface="Arial MT"/>
              </a:rPr>
              <a:t> </a:t>
            </a:r>
            <a:r>
              <a:rPr sz="1600" b="0" spc="-10" dirty="0">
                <a:latin typeface="Arial MT"/>
                <a:cs typeface="Arial MT"/>
              </a:rPr>
              <a:t>programa</a:t>
            </a:r>
            <a:r>
              <a:rPr sz="1600" b="0" spc="-5" dirty="0">
                <a:latin typeface="Arial MT"/>
                <a:cs typeface="Arial MT"/>
              </a:rPr>
              <a:t> </a:t>
            </a:r>
            <a:r>
              <a:rPr sz="1600" b="0" spc="-10" dirty="0">
                <a:latin typeface="Arial MT"/>
                <a:cs typeface="Arial MT"/>
              </a:rPr>
              <a:t>busca</a:t>
            </a:r>
            <a:r>
              <a:rPr sz="1600" b="0" spc="-5" dirty="0">
                <a:latin typeface="Arial MT"/>
                <a:cs typeface="Arial MT"/>
              </a:rPr>
              <a:t> </a:t>
            </a:r>
            <a:r>
              <a:rPr sz="1600" b="0" spc="-10" dirty="0">
                <a:latin typeface="Arial MT"/>
                <a:cs typeface="Arial MT"/>
              </a:rPr>
              <a:t>entregar</a:t>
            </a:r>
            <a:r>
              <a:rPr sz="1600" b="0" spc="-5" dirty="0">
                <a:latin typeface="Arial MT"/>
                <a:cs typeface="Arial MT"/>
              </a:rPr>
              <a:t> </a:t>
            </a:r>
            <a:r>
              <a:rPr sz="1600" b="0" dirty="0">
                <a:latin typeface="Arial MT"/>
                <a:cs typeface="Arial MT"/>
              </a:rPr>
              <a:t>a</a:t>
            </a:r>
            <a:r>
              <a:rPr sz="1600" b="0" spc="5" dirty="0">
                <a:latin typeface="Arial MT"/>
                <a:cs typeface="Arial MT"/>
              </a:rPr>
              <a:t> </a:t>
            </a:r>
            <a:r>
              <a:rPr sz="1600" b="0" spc="-10" dirty="0">
                <a:latin typeface="Arial MT"/>
                <a:cs typeface="Arial MT"/>
              </a:rPr>
              <a:t>los</a:t>
            </a:r>
            <a:r>
              <a:rPr sz="1600" b="0" spc="-5" dirty="0">
                <a:latin typeface="Arial MT"/>
                <a:cs typeface="Arial MT"/>
              </a:rPr>
              <a:t> </a:t>
            </a:r>
            <a:r>
              <a:rPr sz="1600" b="0" spc="-10" dirty="0">
                <a:latin typeface="Arial MT"/>
                <a:cs typeface="Arial MT"/>
              </a:rPr>
              <a:t>alumnos</a:t>
            </a:r>
            <a:r>
              <a:rPr sz="1600" b="0" spc="-5" dirty="0">
                <a:latin typeface="Arial MT"/>
                <a:cs typeface="Arial MT"/>
              </a:rPr>
              <a:t> </a:t>
            </a:r>
            <a:r>
              <a:rPr sz="1600" b="0" spc="-10" dirty="0">
                <a:latin typeface="Arial MT"/>
                <a:cs typeface="Arial MT"/>
              </a:rPr>
              <a:t>las </a:t>
            </a:r>
            <a:r>
              <a:rPr sz="1600" b="0" spc="-5" dirty="0">
                <a:latin typeface="Arial MT"/>
                <a:cs typeface="Arial MT"/>
              </a:rPr>
              <a:t> </a:t>
            </a:r>
            <a:r>
              <a:rPr sz="1600" b="0" spc="-10" dirty="0">
                <a:latin typeface="Arial MT"/>
                <a:cs typeface="Arial MT"/>
              </a:rPr>
              <a:t>herramientas; teóricas </a:t>
            </a:r>
            <a:r>
              <a:rPr sz="1600" b="0" spc="-5" dirty="0">
                <a:latin typeface="Arial MT"/>
                <a:cs typeface="Arial MT"/>
              </a:rPr>
              <a:t>de </a:t>
            </a:r>
            <a:r>
              <a:rPr sz="1600" b="0" spc="-10" dirty="0">
                <a:latin typeface="Arial MT"/>
                <a:cs typeface="Arial MT"/>
              </a:rPr>
              <a:t>la construcción </a:t>
            </a:r>
            <a:r>
              <a:rPr sz="1600" b="0" spc="-5" dirty="0">
                <a:latin typeface="Arial MT"/>
                <a:cs typeface="Arial MT"/>
              </a:rPr>
              <a:t>de </a:t>
            </a:r>
            <a:r>
              <a:rPr sz="1600" b="0" spc="-10" dirty="0">
                <a:latin typeface="Arial MT"/>
                <a:cs typeface="Arial MT"/>
              </a:rPr>
              <a:t>los </a:t>
            </a:r>
            <a:r>
              <a:rPr sz="1600" b="0" spc="-5" dirty="0">
                <a:latin typeface="Arial MT"/>
                <a:cs typeface="Arial MT"/>
              </a:rPr>
              <a:t>test, el </a:t>
            </a:r>
            <a:r>
              <a:rPr sz="1600" b="0" spc="-10" dirty="0">
                <a:latin typeface="Arial MT"/>
                <a:cs typeface="Arial MT"/>
              </a:rPr>
              <a:t>uso </a:t>
            </a:r>
            <a:r>
              <a:rPr sz="1600" b="0" dirty="0">
                <a:latin typeface="Arial MT"/>
                <a:cs typeface="Arial MT"/>
              </a:rPr>
              <a:t>e </a:t>
            </a:r>
            <a:r>
              <a:rPr sz="1600" b="0" spc="-10" dirty="0">
                <a:latin typeface="Arial MT"/>
                <a:cs typeface="Arial MT"/>
              </a:rPr>
              <a:t>interpretación </a:t>
            </a:r>
            <a:r>
              <a:rPr sz="1600" b="0" spc="-5" dirty="0">
                <a:latin typeface="Arial MT"/>
                <a:cs typeface="Arial MT"/>
              </a:rPr>
              <a:t>de </a:t>
            </a:r>
            <a:r>
              <a:rPr sz="1600" b="0" spc="-10" dirty="0">
                <a:latin typeface="Arial MT"/>
                <a:cs typeface="Arial MT"/>
              </a:rPr>
              <a:t>los </a:t>
            </a:r>
            <a:r>
              <a:rPr sz="1600" b="0" spc="-5" dirty="0">
                <a:latin typeface="Arial MT"/>
                <a:cs typeface="Arial MT"/>
              </a:rPr>
              <a:t> </a:t>
            </a:r>
            <a:r>
              <a:rPr sz="1600" b="0" spc="-10" dirty="0">
                <a:latin typeface="Arial MT"/>
                <a:cs typeface="Arial MT"/>
              </a:rPr>
              <a:t>resultados</a:t>
            </a:r>
            <a:r>
              <a:rPr sz="1600" b="0" spc="-15" dirty="0">
                <a:latin typeface="Arial MT"/>
                <a:cs typeface="Arial MT"/>
              </a:rPr>
              <a:t> </a:t>
            </a:r>
            <a:r>
              <a:rPr sz="1600" b="0" spc="-10" dirty="0">
                <a:latin typeface="Arial MT"/>
                <a:cs typeface="Arial MT"/>
              </a:rPr>
              <a:t>obtenidas </a:t>
            </a:r>
            <a:r>
              <a:rPr sz="1600" b="0" spc="-5" dirty="0">
                <a:latin typeface="Arial MT"/>
                <a:cs typeface="Arial MT"/>
              </a:rPr>
              <a:t>de</a:t>
            </a:r>
            <a:r>
              <a:rPr sz="1600" b="0" spc="-10" dirty="0">
                <a:latin typeface="Arial MT"/>
                <a:cs typeface="Arial MT"/>
              </a:rPr>
              <a:t> las</a:t>
            </a:r>
            <a:r>
              <a:rPr sz="1600" b="0" spc="-5" dirty="0">
                <a:latin typeface="Arial MT"/>
                <a:cs typeface="Arial MT"/>
              </a:rPr>
              <a:t> </a:t>
            </a:r>
            <a:r>
              <a:rPr sz="1600" b="0" spc="-10" dirty="0">
                <a:latin typeface="Arial MT"/>
                <a:cs typeface="Arial MT"/>
              </a:rPr>
              <a:t>herramientas</a:t>
            </a:r>
            <a:r>
              <a:rPr sz="1600" b="0" spc="-5" dirty="0">
                <a:latin typeface="Arial MT"/>
                <a:cs typeface="Arial MT"/>
              </a:rPr>
              <a:t> </a:t>
            </a:r>
            <a:r>
              <a:rPr sz="1600" b="0" spc="-10" dirty="0">
                <a:latin typeface="Arial MT"/>
                <a:cs typeface="Arial MT"/>
              </a:rPr>
              <a:t>psicométricas.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6948" y="3908044"/>
            <a:ext cx="7413625" cy="17901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algn="just">
              <a:lnSpc>
                <a:spcPct val="103699"/>
              </a:lnSpc>
              <a:spcBef>
                <a:spcPts val="25"/>
              </a:spcBef>
            </a:pPr>
            <a:r>
              <a:rPr sz="1600" spc="-15" dirty="0">
                <a:latin typeface="Arial MT"/>
                <a:cs typeface="Arial MT"/>
              </a:rPr>
              <a:t>Habida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cuenta</a:t>
            </a:r>
            <a:r>
              <a:rPr sz="1600" spc="-10" dirty="0">
                <a:latin typeface="Arial MT"/>
                <a:cs typeface="Arial MT"/>
              </a:rPr>
              <a:t> de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lo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anterior,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resulta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fundamental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adquirir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herramientas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que </a:t>
            </a:r>
            <a:r>
              <a:rPr sz="1600" spc="-10" dirty="0">
                <a:latin typeface="Arial MT"/>
                <a:cs typeface="Arial MT"/>
              </a:rPr>
              <a:t> permitan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favorezcan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apropiado uso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10" dirty="0">
                <a:latin typeface="Arial MT"/>
                <a:cs typeface="Arial MT"/>
              </a:rPr>
              <a:t> los</a:t>
            </a:r>
            <a:r>
              <a:rPr sz="1600" spc="-5" dirty="0">
                <a:latin typeface="Arial MT"/>
                <a:cs typeface="Arial MT"/>
              </a:rPr>
              <a:t> test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abordar.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Arial MT"/>
              <a:cs typeface="Arial MT"/>
            </a:endParaRPr>
          </a:p>
          <a:p>
            <a:pPr marL="12700" marR="5080" algn="just">
              <a:lnSpc>
                <a:spcPts val="1900"/>
              </a:lnSpc>
            </a:pPr>
            <a:r>
              <a:rPr sz="1600" dirty="0">
                <a:latin typeface="Arial MT"/>
                <a:cs typeface="Arial MT"/>
              </a:rPr>
              <a:t>Este </a:t>
            </a:r>
            <a:r>
              <a:rPr sz="1600" spc="-5" dirty="0">
                <a:latin typeface="Arial MT"/>
                <a:cs typeface="Arial MT"/>
              </a:rPr>
              <a:t>diplomado tiene una certificación de </a:t>
            </a:r>
            <a:r>
              <a:rPr lang="es-ES" sz="1600" b="1" spc="-10" dirty="0">
                <a:latin typeface="Arial"/>
                <a:cs typeface="Arial"/>
              </a:rPr>
              <a:t>330</a:t>
            </a:r>
            <a:r>
              <a:rPr sz="1600" b="1" spc="-10" dirty="0">
                <a:latin typeface="Arial"/>
                <a:cs typeface="Arial"/>
              </a:rPr>
              <a:t> horas </a:t>
            </a:r>
            <a:r>
              <a:rPr sz="1600" dirty="0">
                <a:latin typeface="Arial MT"/>
                <a:cs typeface="Arial MT"/>
              </a:rPr>
              <a:t>y está </a:t>
            </a:r>
            <a:r>
              <a:rPr sz="1600" spc="-5" dirty="0">
                <a:latin typeface="Arial MT"/>
                <a:cs typeface="Arial MT"/>
              </a:rPr>
              <a:t>desarrollado desde un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enfoque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global,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conformado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por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profesionales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expertos</a:t>
            </a:r>
            <a:r>
              <a:rPr sz="1600" spc="-5" dirty="0">
                <a:latin typeface="Arial MT"/>
                <a:cs typeface="Arial MT"/>
              </a:rPr>
              <a:t> en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la</a:t>
            </a:r>
            <a:r>
              <a:rPr sz="1600" spc="4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temática</a:t>
            </a:r>
            <a:r>
              <a:rPr sz="1600" spc="434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que 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cuentan </a:t>
            </a:r>
            <a:r>
              <a:rPr sz="1600" spc="-5" dirty="0">
                <a:latin typeface="Arial MT"/>
                <a:cs typeface="Arial MT"/>
              </a:rPr>
              <a:t>con </a:t>
            </a:r>
            <a:r>
              <a:rPr sz="1600" spc="-10" dirty="0">
                <a:latin typeface="Arial MT"/>
                <a:cs typeface="Arial MT"/>
              </a:rPr>
              <a:t>doctorados, Diplomados, </a:t>
            </a:r>
            <a:r>
              <a:rPr sz="1600" spc="-20" dirty="0">
                <a:latin typeface="Arial MT"/>
                <a:cs typeface="Arial MT"/>
              </a:rPr>
              <a:t>Magíster, </a:t>
            </a:r>
            <a:r>
              <a:rPr sz="1600" spc="-10" dirty="0">
                <a:latin typeface="Arial MT"/>
                <a:cs typeface="Arial MT"/>
              </a:rPr>
              <a:t>Pos-títulos</a:t>
            </a:r>
            <a:r>
              <a:rPr sz="1600" spc="4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 </a:t>
            </a:r>
            <a:r>
              <a:rPr sz="1600" spc="-10" dirty="0">
                <a:latin typeface="Arial MT"/>
                <a:cs typeface="Arial MT"/>
              </a:rPr>
              <a:t>entrenamientos en 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los </a:t>
            </a:r>
            <a:r>
              <a:rPr sz="1600" spc="-5" dirty="0">
                <a:latin typeface="Arial MT"/>
                <a:cs typeface="Arial MT"/>
              </a:rPr>
              <a:t>test</a:t>
            </a:r>
            <a:r>
              <a:rPr sz="1600" dirty="0">
                <a:latin typeface="Arial MT"/>
                <a:cs typeface="Arial MT"/>
              </a:rPr>
              <a:t> 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tratar.</a:t>
            </a:r>
            <a:endParaRPr sz="1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3002787"/>
            <a:ext cx="2771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70" dirty="0">
                <a:solidFill>
                  <a:srgbClr val="FFFFFF"/>
                </a:solidFill>
                <a:latin typeface="Arial MT"/>
                <a:cs typeface="Arial MT"/>
              </a:rPr>
              <a:t>COMPETENCIAS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3214" y="785876"/>
            <a:ext cx="6239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COMPETENCIAS</a:t>
            </a:r>
            <a:r>
              <a:rPr spc="-65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spc="-5" dirty="0"/>
              <a:t>DESARROLLAR</a:t>
            </a:r>
            <a:r>
              <a:rPr dirty="0"/>
              <a:t> </a:t>
            </a:r>
            <a:r>
              <a:rPr spc="-5" dirty="0"/>
              <a:t>CON</a:t>
            </a:r>
            <a:r>
              <a:rPr dirty="0"/>
              <a:t> </a:t>
            </a:r>
            <a:r>
              <a:rPr spc="-5" dirty="0"/>
              <a:t>EL</a:t>
            </a:r>
            <a:r>
              <a:rPr spc="-40" dirty="0"/>
              <a:t> </a:t>
            </a:r>
            <a:r>
              <a:rPr spc="-5" dirty="0"/>
              <a:t>PROGRAMA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93214" y="1245108"/>
            <a:ext cx="6833234" cy="1506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45720">
              <a:lnSpc>
                <a:spcPct val="97900"/>
              </a:lnSpc>
              <a:spcBef>
                <a:spcPts val="135"/>
              </a:spcBef>
            </a:pPr>
            <a:r>
              <a:rPr sz="1400" b="1" spc="-5" dirty="0">
                <a:latin typeface="Arial"/>
                <a:cs typeface="Arial"/>
              </a:rPr>
              <a:t>Macrocompetencia: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Justificar </a:t>
            </a:r>
            <a:r>
              <a:rPr sz="1400" dirty="0">
                <a:latin typeface="Arial MT"/>
                <a:cs typeface="Arial MT"/>
              </a:rPr>
              <a:t>la </a:t>
            </a:r>
            <a:r>
              <a:rPr sz="1400" spc="-5" dirty="0">
                <a:latin typeface="Arial MT"/>
                <a:cs typeface="Arial MT"/>
              </a:rPr>
              <a:t>utilización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 las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herramientas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evaluación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para el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abordaje del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comportamiento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humano que alcanza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implicaciones jurídicas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desde el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campo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5" dirty="0">
                <a:latin typeface="Arial MT"/>
                <a:cs typeface="Arial MT"/>
              </a:rPr>
              <a:t> psicometría.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Arial MT"/>
              <a:cs typeface="Arial MT"/>
            </a:endParaRPr>
          </a:p>
          <a:p>
            <a:pPr marL="12700" marR="5080">
              <a:lnSpc>
                <a:spcPct val="97900"/>
              </a:lnSpc>
            </a:pPr>
            <a:r>
              <a:rPr sz="1400" b="1" spc="-5" dirty="0">
                <a:latin typeface="Arial"/>
                <a:cs typeface="Arial"/>
              </a:rPr>
              <a:t>Unidad de Competencia</a:t>
            </a:r>
            <a:r>
              <a:rPr sz="1400" spc="-5" dirty="0">
                <a:latin typeface="Arial MT"/>
                <a:cs typeface="Arial MT"/>
              </a:rPr>
              <a:t>: Aplicar los conocimientos del campo de </a:t>
            </a:r>
            <a:r>
              <a:rPr sz="1400" dirty="0">
                <a:latin typeface="Arial MT"/>
                <a:cs typeface="Arial MT"/>
              </a:rPr>
              <a:t>la </a:t>
            </a:r>
            <a:r>
              <a:rPr sz="1400" spc="-5" dirty="0">
                <a:latin typeface="Arial MT"/>
                <a:cs typeface="Arial MT"/>
              </a:rPr>
              <a:t>psicometría en </a:t>
            </a:r>
            <a:r>
              <a:rPr sz="1400" dirty="0">
                <a:latin typeface="Arial MT"/>
                <a:cs typeface="Arial MT"/>
              </a:rPr>
              <a:t>la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elección de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pruebas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que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cumplen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los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requisitos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calidad técnica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los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procesos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valoración del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comportamiento humano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que alcanza implicaciones jurídicas.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3214" y="3593083"/>
            <a:ext cx="7490459" cy="1396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PROBLEMA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QUE SE </a:t>
            </a:r>
            <a:r>
              <a:rPr sz="1800" b="1" spc="-20" dirty="0">
                <a:latin typeface="Arial"/>
                <a:cs typeface="Arial"/>
              </a:rPr>
              <a:t>RESUELVE</a:t>
            </a:r>
            <a:r>
              <a:rPr sz="1800" b="1" spc="-5" dirty="0">
                <a:latin typeface="Arial"/>
                <a:cs typeface="Arial"/>
              </a:rPr>
              <a:t> EN EL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PRESENTE DIPLOMADO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Arial"/>
              <a:cs typeface="Arial"/>
            </a:endParaRPr>
          </a:p>
          <a:p>
            <a:pPr marL="12700" marR="5080" algn="just">
              <a:lnSpc>
                <a:spcPct val="99500"/>
              </a:lnSpc>
            </a:pPr>
            <a:r>
              <a:rPr sz="1400" dirty="0">
                <a:latin typeface="Arial MT"/>
                <a:cs typeface="Arial MT"/>
              </a:rPr>
              <a:t>El </a:t>
            </a:r>
            <a:r>
              <a:rPr sz="1400" spc="-5" dirty="0">
                <a:latin typeface="Arial MT"/>
                <a:cs typeface="Arial MT"/>
              </a:rPr>
              <a:t>estudiante </a:t>
            </a:r>
            <a:r>
              <a:rPr sz="1400" dirty="0">
                <a:latin typeface="Arial MT"/>
                <a:cs typeface="Arial MT"/>
              </a:rPr>
              <a:t>va </a:t>
            </a:r>
            <a:r>
              <a:rPr sz="1400" spc="-5" dirty="0">
                <a:latin typeface="Arial MT"/>
                <a:cs typeface="Arial MT"/>
              </a:rPr>
              <a:t>reconocer </a:t>
            </a:r>
            <a:r>
              <a:rPr sz="1400" dirty="0">
                <a:latin typeface="Arial MT"/>
                <a:cs typeface="Arial MT"/>
              </a:rPr>
              <a:t>la </a:t>
            </a:r>
            <a:r>
              <a:rPr sz="1400" spc="-5" dirty="0">
                <a:latin typeface="Arial MT"/>
                <a:cs typeface="Arial MT"/>
              </a:rPr>
              <a:t>importancia de los conceptos, criterios </a:t>
            </a:r>
            <a:r>
              <a:rPr sz="1400" dirty="0">
                <a:latin typeface="Arial MT"/>
                <a:cs typeface="Arial MT"/>
              </a:rPr>
              <a:t>y </a:t>
            </a:r>
            <a:r>
              <a:rPr sz="1400" spc="-5" dirty="0">
                <a:latin typeface="Arial MT"/>
                <a:cs typeface="Arial MT"/>
              </a:rPr>
              <a:t>métodos para definir los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fundamentos de </a:t>
            </a:r>
            <a:r>
              <a:rPr sz="1400" dirty="0">
                <a:latin typeface="Arial MT"/>
                <a:cs typeface="Arial MT"/>
              </a:rPr>
              <a:t>la </a:t>
            </a:r>
            <a:r>
              <a:rPr sz="1400" spc="-5" dirty="0">
                <a:latin typeface="Arial MT"/>
                <a:cs typeface="Arial MT"/>
              </a:rPr>
              <a:t>medición </a:t>
            </a:r>
            <a:r>
              <a:rPr sz="1400" dirty="0">
                <a:latin typeface="Arial MT"/>
                <a:cs typeface="Arial MT"/>
              </a:rPr>
              <a:t>y </a:t>
            </a:r>
            <a:r>
              <a:rPr sz="1400" spc="-5" dirty="0">
                <a:latin typeface="Arial MT"/>
                <a:cs typeface="Arial MT"/>
              </a:rPr>
              <a:t>las principales teorías en que </a:t>
            </a:r>
            <a:r>
              <a:rPr sz="1400" dirty="0">
                <a:latin typeface="Arial MT"/>
                <a:cs typeface="Arial MT"/>
              </a:rPr>
              <a:t>se </a:t>
            </a:r>
            <a:r>
              <a:rPr sz="1400" spc="-5" dirty="0">
                <a:latin typeface="Arial MT"/>
                <a:cs typeface="Arial MT"/>
              </a:rPr>
              <a:t>basan los test psicológicos, </a:t>
            </a:r>
            <a:r>
              <a:rPr sz="1400" dirty="0">
                <a:latin typeface="Arial MT"/>
                <a:cs typeface="Arial MT"/>
              </a:rPr>
              <a:t>lo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que permite fundamentar </a:t>
            </a:r>
            <a:r>
              <a:rPr sz="1400" dirty="0">
                <a:latin typeface="Arial MT"/>
                <a:cs typeface="Arial MT"/>
              </a:rPr>
              <a:t>su </a:t>
            </a:r>
            <a:r>
              <a:rPr sz="1400" spc="-5" dirty="0">
                <a:latin typeface="Arial MT"/>
                <a:cs typeface="Arial MT"/>
              </a:rPr>
              <a:t>uso </a:t>
            </a:r>
            <a:r>
              <a:rPr sz="1400" dirty="0">
                <a:latin typeface="Arial MT"/>
                <a:cs typeface="Arial MT"/>
              </a:rPr>
              <a:t>y </a:t>
            </a:r>
            <a:r>
              <a:rPr sz="1400" spc="-5" dirty="0">
                <a:latin typeface="Arial MT"/>
                <a:cs typeface="Arial MT"/>
              </a:rPr>
              <a:t>aplicación de dichos instrumentos en el área de psicología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jurídica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5" dirty="0">
                <a:latin typeface="Arial MT"/>
                <a:cs typeface="Arial MT"/>
              </a:rPr>
              <a:t> forense.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9109" y="520700"/>
            <a:ext cx="2058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TEMAS</a:t>
            </a:r>
            <a:r>
              <a:rPr spc="-45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dirty="0"/>
              <a:t>TRATAR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14918" y="1207515"/>
            <a:ext cx="7641590" cy="27076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558165" indent="-285750">
              <a:lnSpc>
                <a:spcPts val="1900"/>
              </a:lnSpc>
              <a:spcBef>
                <a:spcPts val="180"/>
              </a:spcBef>
              <a:buFont typeface="Wingdings"/>
              <a:buChar char=""/>
              <a:tabLst>
                <a:tab pos="298450" algn="l"/>
              </a:tabLst>
            </a:pPr>
            <a:r>
              <a:rPr sz="1600" spc="-5" dirty="0">
                <a:latin typeface="Arial MT"/>
                <a:cs typeface="Arial MT"/>
              </a:rPr>
              <a:t>Introducción </a:t>
            </a:r>
            <a:r>
              <a:rPr sz="1600" dirty="0">
                <a:latin typeface="Arial MT"/>
                <a:cs typeface="Arial MT"/>
              </a:rPr>
              <a:t>a </a:t>
            </a:r>
            <a:r>
              <a:rPr sz="1600" spc="-5" dirty="0">
                <a:latin typeface="Arial MT"/>
                <a:cs typeface="Arial MT"/>
              </a:rPr>
              <a:t>los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0" dirty="0">
                <a:latin typeface="Arial MT"/>
                <a:cs typeface="Arial MT"/>
              </a:rPr>
              <a:t>Test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psicológicos: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Definiciones,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Clasificación,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Directrices,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Terminología,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Especificidades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 ámbito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forense.</a:t>
            </a:r>
            <a:endParaRPr sz="1600">
              <a:latin typeface="Arial MT"/>
              <a:cs typeface="Arial MT"/>
            </a:endParaRPr>
          </a:p>
          <a:p>
            <a:pPr marL="298450" indent="-285750">
              <a:lnSpc>
                <a:spcPts val="1820"/>
              </a:lnSpc>
              <a:buFont typeface="Wingdings"/>
              <a:buChar char=""/>
              <a:tabLst>
                <a:tab pos="298450" algn="l"/>
              </a:tabLst>
            </a:pPr>
            <a:r>
              <a:rPr sz="1600" spc="-5" dirty="0">
                <a:latin typeface="Arial MT"/>
                <a:cs typeface="Arial MT"/>
              </a:rPr>
              <a:t>Psicometría en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Niñas,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Niños</a:t>
            </a:r>
            <a:r>
              <a:rPr sz="1600" dirty="0">
                <a:latin typeface="Arial MT"/>
                <a:cs typeface="Arial MT"/>
              </a:rPr>
              <a:t> y</a:t>
            </a:r>
            <a:r>
              <a:rPr sz="1600" spc="-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Adolescentes</a:t>
            </a:r>
            <a:endParaRPr sz="1600">
              <a:latin typeface="Arial MT"/>
              <a:cs typeface="Arial MT"/>
            </a:endParaRPr>
          </a:p>
          <a:p>
            <a:pPr marL="298450" indent="-285750">
              <a:lnSpc>
                <a:spcPts val="1895"/>
              </a:lnSpc>
              <a:buFont typeface="Wingdings"/>
              <a:buChar char=""/>
              <a:tabLst>
                <a:tab pos="298450" algn="l"/>
              </a:tabLst>
            </a:pPr>
            <a:r>
              <a:rPr sz="1600" spc="-5" dirty="0">
                <a:latin typeface="Arial MT"/>
                <a:cs typeface="Arial MT"/>
              </a:rPr>
              <a:t>Psicometría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Personalidad</a:t>
            </a:r>
            <a:endParaRPr sz="1600">
              <a:latin typeface="Arial MT"/>
              <a:cs typeface="Arial MT"/>
            </a:endParaRPr>
          </a:p>
          <a:p>
            <a:pPr marL="298450" indent="-285750">
              <a:lnSpc>
                <a:spcPts val="1910"/>
              </a:lnSpc>
              <a:buFont typeface="Wingdings"/>
              <a:buChar char=""/>
              <a:tabLst>
                <a:tab pos="298450" algn="l"/>
              </a:tabLst>
            </a:pPr>
            <a:r>
              <a:rPr sz="1600" spc="-5" dirty="0">
                <a:latin typeface="Arial MT"/>
                <a:cs typeface="Arial MT"/>
              </a:rPr>
              <a:t>Psicometría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la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Psicopatología</a:t>
            </a:r>
            <a:endParaRPr sz="1600">
              <a:latin typeface="Arial MT"/>
              <a:cs typeface="Arial MT"/>
            </a:endParaRPr>
          </a:p>
          <a:p>
            <a:pPr marL="298450" indent="-285750">
              <a:lnSpc>
                <a:spcPts val="1910"/>
              </a:lnSpc>
              <a:spcBef>
                <a:spcPts val="95"/>
              </a:spcBef>
              <a:buFont typeface="Wingdings"/>
              <a:buChar char=""/>
              <a:tabLst>
                <a:tab pos="298450" algn="l"/>
              </a:tabLst>
            </a:pPr>
            <a:r>
              <a:rPr sz="1600" spc="-5" dirty="0">
                <a:latin typeface="Arial MT"/>
                <a:cs typeface="Arial MT"/>
              </a:rPr>
              <a:t>Psicometría de la Inteligencia </a:t>
            </a:r>
            <a:r>
              <a:rPr sz="1600" dirty="0">
                <a:latin typeface="Arial MT"/>
                <a:cs typeface="Arial MT"/>
              </a:rPr>
              <a:t>y </a:t>
            </a:r>
            <a:r>
              <a:rPr sz="1600" spc="-5" dirty="0">
                <a:latin typeface="Arial MT"/>
                <a:cs typeface="Arial MT"/>
              </a:rPr>
              <a:t>Neuropsicología</a:t>
            </a:r>
            <a:endParaRPr sz="1600">
              <a:latin typeface="Arial MT"/>
              <a:cs typeface="Arial MT"/>
            </a:endParaRPr>
          </a:p>
          <a:p>
            <a:pPr marL="298450" indent="-285750">
              <a:lnSpc>
                <a:spcPts val="1895"/>
              </a:lnSpc>
              <a:buFont typeface="Wingdings"/>
              <a:buChar char=""/>
              <a:tabLst>
                <a:tab pos="298450" algn="l"/>
              </a:tabLst>
            </a:pPr>
            <a:r>
              <a:rPr sz="1600" spc="-5" dirty="0">
                <a:latin typeface="Arial MT"/>
                <a:cs typeface="Arial MT"/>
              </a:rPr>
              <a:t>Psicometría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Simulación</a:t>
            </a:r>
            <a:endParaRPr sz="1600">
              <a:latin typeface="Arial MT"/>
              <a:cs typeface="Arial MT"/>
            </a:endParaRPr>
          </a:p>
          <a:p>
            <a:pPr marL="298450" indent="-285750">
              <a:lnSpc>
                <a:spcPts val="1895"/>
              </a:lnSpc>
              <a:buFont typeface="Wingdings"/>
              <a:buChar char=""/>
              <a:tabLst>
                <a:tab pos="298450" algn="l"/>
              </a:tabLst>
            </a:pPr>
            <a:r>
              <a:rPr sz="1600" spc="-5" dirty="0">
                <a:latin typeface="Arial MT"/>
                <a:cs typeface="Arial MT"/>
              </a:rPr>
              <a:t>Psicometría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Valoración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riesgo</a:t>
            </a:r>
            <a:endParaRPr sz="1600">
              <a:latin typeface="Arial MT"/>
              <a:cs typeface="Arial MT"/>
            </a:endParaRPr>
          </a:p>
          <a:p>
            <a:pPr marL="298450" indent="-285750">
              <a:lnSpc>
                <a:spcPts val="1895"/>
              </a:lnSpc>
              <a:buFont typeface="Wingdings"/>
              <a:buChar char=""/>
              <a:tabLst>
                <a:tab pos="298450" algn="l"/>
              </a:tabLst>
            </a:pPr>
            <a:r>
              <a:rPr sz="1600" spc="-5" dirty="0">
                <a:latin typeface="Arial MT"/>
                <a:cs typeface="Arial MT"/>
              </a:rPr>
              <a:t>Psicometría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la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Psicopatía</a:t>
            </a:r>
            <a:endParaRPr sz="1600">
              <a:latin typeface="Arial MT"/>
              <a:cs typeface="Arial MT"/>
            </a:endParaRPr>
          </a:p>
          <a:p>
            <a:pPr marL="298450" indent="-285750">
              <a:lnSpc>
                <a:spcPts val="1910"/>
              </a:lnSpc>
              <a:buFont typeface="Wingdings"/>
              <a:buChar char=""/>
              <a:tabLst>
                <a:tab pos="298450" algn="l"/>
              </a:tabLst>
            </a:pPr>
            <a:r>
              <a:rPr sz="1600" spc="-5" dirty="0">
                <a:latin typeface="Arial MT"/>
                <a:cs typeface="Arial MT"/>
              </a:rPr>
              <a:t>Psicometría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la </a:t>
            </a:r>
            <a:r>
              <a:rPr sz="1600" spc="-10" dirty="0">
                <a:latin typeface="Arial MT"/>
                <a:cs typeface="Arial MT"/>
              </a:rPr>
              <a:t>Familia</a:t>
            </a:r>
            <a:endParaRPr sz="16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8450" algn="l"/>
              </a:tabLst>
            </a:pPr>
            <a:r>
              <a:rPr sz="1600" spc="-5" dirty="0">
                <a:latin typeface="Arial MT"/>
                <a:cs typeface="Arial MT"/>
              </a:rPr>
              <a:t>Psicometría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Persona</a:t>
            </a:r>
            <a:r>
              <a:rPr sz="1600" spc="-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Adulta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Mayor,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Personas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Discapacidad,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entre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otros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1135" y="4172711"/>
            <a:ext cx="2715767" cy="24170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2000" y="2590800"/>
            <a:ext cx="2057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657" y="3158235"/>
            <a:ext cx="23279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60" dirty="0">
                <a:solidFill>
                  <a:srgbClr val="FFFFFF"/>
                </a:solidFill>
                <a:latin typeface="Arial MT"/>
                <a:cs typeface="Arial MT"/>
              </a:rPr>
              <a:t>CONTENIDOS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97100" marR="5080">
              <a:lnSpc>
                <a:spcPct val="99400"/>
              </a:lnSpc>
              <a:spcBef>
                <a:spcPts val="110"/>
              </a:spcBef>
            </a:pPr>
            <a:r>
              <a:rPr sz="1600" spc="-5" dirty="0"/>
              <a:t>M</a:t>
            </a:r>
            <a:r>
              <a:rPr spc="-5" dirty="0"/>
              <a:t>ÓDULO 1: INTRODUCCIÓN </a:t>
            </a:r>
            <a:r>
              <a:rPr dirty="0"/>
              <a:t>A LOS </a:t>
            </a:r>
            <a:r>
              <a:rPr spc="-5" dirty="0"/>
              <a:t>TEST PSICOLÓGICOS: </a:t>
            </a:r>
            <a:r>
              <a:rPr dirty="0"/>
              <a:t> </a:t>
            </a:r>
            <a:r>
              <a:rPr spc="-5" dirty="0"/>
              <a:t>DEFINICIONES,</a:t>
            </a:r>
            <a:r>
              <a:rPr spc="25" dirty="0"/>
              <a:t> </a:t>
            </a:r>
            <a:r>
              <a:rPr spc="-5" dirty="0"/>
              <a:t>CLASIFICACIÓN,</a:t>
            </a:r>
            <a:r>
              <a:rPr spc="25" dirty="0"/>
              <a:t> </a:t>
            </a:r>
            <a:r>
              <a:rPr spc="-5" dirty="0"/>
              <a:t>DIRECTRICES,</a:t>
            </a:r>
            <a:r>
              <a:rPr spc="30" dirty="0"/>
              <a:t> </a:t>
            </a:r>
            <a:r>
              <a:rPr spc="-5" dirty="0"/>
              <a:t>TERMINOLOGÍA, </a:t>
            </a:r>
            <a:r>
              <a:rPr spc="-484" dirty="0"/>
              <a:t> </a:t>
            </a:r>
            <a:r>
              <a:rPr spc="-5" dirty="0"/>
              <a:t>ESPECIFICIDADES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EL</a:t>
            </a:r>
            <a:r>
              <a:rPr spc="-45" dirty="0"/>
              <a:t> </a:t>
            </a:r>
            <a:r>
              <a:rPr spc="-10" dirty="0"/>
              <a:t>ÁMBITO</a:t>
            </a:r>
            <a:r>
              <a:rPr spc="-5" dirty="0"/>
              <a:t> FORENSE</a:t>
            </a:r>
            <a:endParaRPr sz="1600"/>
          </a:p>
        </p:txBody>
      </p:sp>
      <p:sp>
        <p:nvSpPr>
          <p:cNvPr id="4" name="object 4"/>
          <p:cNvSpPr txBox="1"/>
          <p:nvPr/>
        </p:nvSpPr>
        <p:spPr>
          <a:xfrm>
            <a:off x="3568700" y="1512315"/>
            <a:ext cx="6324600" cy="258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06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horas</a:t>
            </a:r>
            <a:endParaRPr sz="1600" dirty="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70"/>
              </a:spcBef>
            </a:pPr>
            <a:r>
              <a:rPr sz="1600" b="1" spc="-10" dirty="0">
                <a:latin typeface="Arial"/>
                <a:cs typeface="Arial"/>
              </a:rPr>
              <a:t>Fechas: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lang="es-ES" sz="1600" b="1" dirty="0">
                <a:latin typeface="Arial"/>
                <a:cs typeface="Arial"/>
              </a:rPr>
              <a:t>1</a:t>
            </a:r>
            <a:r>
              <a:rPr lang="es-ES" sz="1600" dirty="0">
                <a:latin typeface="Arial MT"/>
                <a:cs typeface="Arial"/>
              </a:rPr>
              <a:t>7 y 28</a:t>
            </a:r>
            <a:r>
              <a:rPr sz="1600" dirty="0">
                <a:latin typeface="Arial MT"/>
                <a:cs typeface="Arial MT"/>
              </a:rPr>
              <a:t> de </a:t>
            </a:r>
            <a:r>
              <a:rPr lang="es-ES" sz="1600" dirty="0">
                <a:latin typeface="Arial MT"/>
                <a:cs typeface="Arial MT"/>
              </a:rPr>
              <a:t>noviembre</a:t>
            </a:r>
            <a:endParaRPr sz="1600" dirty="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75"/>
              </a:spcBef>
            </a:pPr>
            <a:r>
              <a:rPr sz="1600" b="1" spc="-10" dirty="0" err="1">
                <a:latin typeface="Arial"/>
                <a:cs typeface="Arial"/>
              </a:rPr>
              <a:t>Horario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lang="es-ES" sz="1600" spc="-10" dirty="0">
                <a:latin typeface="Arial MT"/>
                <a:cs typeface="Arial"/>
              </a:rPr>
              <a:t>20</a:t>
            </a:r>
            <a:r>
              <a:rPr sz="1600" spc="-10" dirty="0">
                <a:latin typeface="Arial MT"/>
                <a:cs typeface="Arial MT"/>
              </a:rPr>
              <a:t>:</a:t>
            </a:r>
            <a:r>
              <a:rPr lang="es-ES" sz="1600" spc="-10" dirty="0">
                <a:latin typeface="Arial MT"/>
                <a:cs typeface="Arial MT"/>
              </a:rPr>
              <a:t>0</a:t>
            </a:r>
            <a:r>
              <a:rPr sz="1600" spc="-10" dirty="0">
                <a:latin typeface="Arial MT"/>
                <a:cs typeface="Arial MT"/>
              </a:rPr>
              <a:t>0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2</a:t>
            </a:r>
            <a:r>
              <a:rPr lang="es-ES" sz="1600" spc="-10" dirty="0">
                <a:latin typeface="Arial MT"/>
                <a:cs typeface="Arial MT"/>
              </a:rPr>
              <a:t>3</a:t>
            </a:r>
            <a:r>
              <a:rPr sz="1600" spc="-10" dirty="0">
                <a:latin typeface="Arial MT"/>
                <a:cs typeface="Arial MT"/>
              </a:rPr>
              <a:t>:</a:t>
            </a:r>
            <a:r>
              <a:rPr lang="es-ES" sz="1600" spc="-10" dirty="0">
                <a:latin typeface="Arial MT"/>
                <a:cs typeface="Arial MT"/>
              </a:rPr>
              <a:t>0</a:t>
            </a:r>
            <a:r>
              <a:rPr sz="1600" spc="-10" dirty="0">
                <a:latin typeface="Arial MT"/>
                <a:cs typeface="Arial MT"/>
              </a:rPr>
              <a:t>0</a:t>
            </a:r>
            <a:endParaRPr sz="1600" dirty="0">
              <a:latin typeface="Arial MT"/>
              <a:cs typeface="Arial MT"/>
            </a:endParaRPr>
          </a:p>
          <a:p>
            <a:pPr marL="298450" indent="-285750">
              <a:lnSpc>
                <a:spcPts val="2014"/>
              </a:lnSpc>
              <a:spcBef>
                <a:spcPts val="90"/>
              </a:spcBef>
              <a:buFont typeface="Wingdings"/>
              <a:buChar char=""/>
              <a:tabLst>
                <a:tab pos="298450" algn="l"/>
              </a:tabLst>
            </a:pPr>
            <a:r>
              <a:rPr sz="1700" spc="-5" dirty="0">
                <a:latin typeface="Arial MT"/>
                <a:cs typeface="Arial MT"/>
              </a:rPr>
              <a:t>Concepto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Claves: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criminología,</a:t>
            </a:r>
            <a:r>
              <a:rPr sz="1700" spc="2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victimología,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perito,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entre</a:t>
            </a:r>
            <a:r>
              <a:rPr sz="1700" spc="2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otros</a:t>
            </a:r>
            <a:endParaRPr sz="1700" dirty="0">
              <a:latin typeface="Arial MT"/>
              <a:cs typeface="Arial MT"/>
            </a:endParaRPr>
          </a:p>
          <a:p>
            <a:pPr marL="298450" indent="-285750">
              <a:lnSpc>
                <a:spcPts val="1989"/>
              </a:lnSpc>
              <a:buFont typeface="Wingdings"/>
              <a:buChar char=""/>
              <a:tabLst>
                <a:tab pos="298450" algn="l"/>
              </a:tabLst>
            </a:pPr>
            <a:r>
              <a:rPr sz="1700" dirty="0">
                <a:latin typeface="Arial MT"/>
                <a:cs typeface="Arial MT"/>
              </a:rPr>
              <a:t>La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Pregunta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Legal</a:t>
            </a:r>
          </a:p>
          <a:p>
            <a:pPr marL="298450" indent="-285750">
              <a:lnSpc>
                <a:spcPts val="2014"/>
              </a:lnSpc>
              <a:buFont typeface="Wingdings"/>
              <a:buChar char=""/>
              <a:tabLst>
                <a:tab pos="298450" algn="l"/>
              </a:tabLst>
            </a:pPr>
            <a:r>
              <a:rPr sz="1700" dirty="0">
                <a:latin typeface="Arial MT"/>
                <a:cs typeface="Arial MT"/>
              </a:rPr>
              <a:t>El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informe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Pericial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psicológico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y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sus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exigencias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metodológicas</a:t>
            </a:r>
            <a:endParaRPr sz="1700" dirty="0">
              <a:latin typeface="Arial MT"/>
              <a:cs typeface="Arial MT"/>
            </a:endParaRPr>
          </a:p>
          <a:p>
            <a:pPr marL="298450" indent="-285750">
              <a:lnSpc>
                <a:spcPts val="2014"/>
              </a:lnSpc>
              <a:spcBef>
                <a:spcPts val="70"/>
              </a:spcBef>
              <a:buFont typeface="Wingdings"/>
              <a:buChar char=""/>
              <a:tabLst>
                <a:tab pos="298450" algn="l"/>
              </a:tabLst>
            </a:pPr>
            <a:r>
              <a:rPr sz="1700" dirty="0">
                <a:latin typeface="Arial MT"/>
                <a:cs typeface="Arial MT"/>
              </a:rPr>
              <a:t>La </a:t>
            </a:r>
            <a:r>
              <a:rPr sz="1700" spc="-5" dirty="0">
                <a:latin typeface="Arial MT"/>
                <a:cs typeface="Arial MT"/>
              </a:rPr>
              <a:t>importancia</a:t>
            </a:r>
            <a:r>
              <a:rPr sz="1700" dirty="0">
                <a:latin typeface="Arial MT"/>
                <a:cs typeface="Arial MT"/>
              </a:rPr>
              <a:t> de </a:t>
            </a:r>
            <a:r>
              <a:rPr sz="1700" spc="-5" dirty="0">
                <a:latin typeface="Arial MT"/>
                <a:cs typeface="Arial MT"/>
              </a:rPr>
              <a:t>la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psicometría</a:t>
            </a:r>
            <a:endParaRPr sz="1700" dirty="0">
              <a:latin typeface="Arial MT"/>
              <a:cs typeface="Arial MT"/>
            </a:endParaRPr>
          </a:p>
          <a:p>
            <a:pPr marL="298450" indent="-285750">
              <a:lnSpc>
                <a:spcPts val="2014"/>
              </a:lnSpc>
              <a:buFont typeface="Wingdings"/>
              <a:buChar char=""/>
              <a:tabLst>
                <a:tab pos="298450" algn="l"/>
              </a:tabLst>
            </a:pPr>
            <a:r>
              <a:rPr sz="1700" spc="-5" dirty="0">
                <a:latin typeface="Arial MT"/>
                <a:cs typeface="Arial MT"/>
              </a:rPr>
              <a:t>Construcción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spc="-50" dirty="0">
                <a:latin typeface="Arial MT"/>
                <a:cs typeface="Arial MT"/>
              </a:rPr>
              <a:t>Test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Psicométricos</a:t>
            </a:r>
            <a:endParaRPr sz="1700" dirty="0">
              <a:latin typeface="Arial MT"/>
              <a:cs typeface="Arial MT"/>
            </a:endParaRPr>
          </a:p>
          <a:p>
            <a:pPr marL="298450" indent="-285750">
              <a:lnSpc>
                <a:spcPts val="2020"/>
              </a:lnSpc>
              <a:spcBef>
                <a:spcPts val="75"/>
              </a:spcBef>
              <a:buFont typeface="Wingdings"/>
              <a:buChar char=""/>
              <a:tabLst>
                <a:tab pos="298450" algn="l"/>
              </a:tabLst>
            </a:pPr>
            <a:r>
              <a:rPr sz="1700" spc="-5" dirty="0">
                <a:latin typeface="Arial MT"/>
                <a:cs typeface="Arial MT"/>
              </a:rPr>
              <a:t>Confiabilidad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y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Validez.</a:t>
            </a:r>
            <a:endParaRPr sz="1700" dirty="0">
              <a:latin typeface="Arial MT"/>
              <a:cs typeface="Arial MT"/>
            </a:endParaRPr>
          </a:p>
          <a:p>
            <a:pPr marL="25400">
              <a:lnSpc>
                <a:spcPts val="1900"/>
              </a:lnSpc>
            </a:pPr>
            <a:r>
              <a:rPr sz="1600" b="1" spc="-10" dirty="0">
                <a:latin typeface="Arial"/>
                <a:cs typeface="Arial"/>
              </a:rPr>
              <a:t>Docente</a:t>
            </a:r>
            <a:r>
              <a:rPr sz="1600" spc="-10" dirty="0">
                <a:latin typeface="Arial MT"/>
                <a:cs typeface="Arial MT"/>
              </a:rPr>
              <a:t>: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Phd </a:t>
            </a:r>
            <a:r>
              <a:rPr sz="1600" dirty="0">
                <a:latin typeface="Arial MT"/>
                <a:cs typeface="Arial MT"/>
              </a:rPr>
              <a:t>©</a:t>
            </a:r>
            <a:r>
              <a:rPr sz="1600" spc="-10" dirty="0">
                <a:latin typeface="Arial MT"/>
                <a:cs typeface="Arial MT"/>
              </a:rPr>
              <a:t> Carlos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Quinteros Cárdenas.</a:t>
            </a:r>
            <a:r>
              <a:rPr sz="1600" spc="4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Colombia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08B1FA-6757-6149-B751-7F18D97D0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05757"/>
            <a:ext cx="1814367" cy="22814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657" y="3158235"/>
            <a:ext cx="23279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60" dirty="0">
                <a:solidFill>
                  <a:srgbClr val="FFFFFF"/>
                </a:solidFill>
                <a:latin typeface="Arial MT"/>
                <a:cs typeface="Arial MT"/>
              </a:rPr>
              <a:t>CONTENIDOS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5201" y="457200"/>
            <a:ext cx="528725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MÓDULO</a:t>
            </a:r>
            <a:r>
              <a:rPr spc="-25" dirty="0"/>
              <a:t> </a:t>
            </a:r>
            <a:r>
              <a:rPr spc="-5" dirty="0"/>
              <a:t>2:</a:t>
            </a:r>
            <a:r>
              <a:rPr spc="-15" dirty="0"/>
              <a:t> </a:t>
            </a:r>
            <a:r>
              <a:rPr spc="-5" dirty="0"/>
              <a:t>PSICOMETRÍA</a:t>
            </a:r>
            <a:r>
              <a:rPr spc="-75" dirty="0"/>
              <a:t> </a:t>
            </a:r>
            <a:r>
              <a:rPr spc="-5" dirty="0"/>
              <a:t>EN </a:t>
            </a:r>
            <a:r>
              <a:rPr dirty="0"/>
              <a:t>NIÑAS</a:t>
            </a:r>
            <a:r>
              <a:rPr spc="-50" dirty="0"/>
              <a:t> </a:t>
            </a:r>
            <a:r>
              <a:rPr dirty="0"/>
              <a:t>Y</a:t>
            </a:r>
            <a:r>
              <a:rPr spc="-50" dirty="0"/>
              <a:t> </a:t>
            </a:r>
            <a:r>
              <a:rPr spc="-5" dirty="0"/>
              <a:t>NIÑOS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9000" y="771651"/>
            <a:ext cx="5337810" cy="22236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06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horas</a:t>
            </a:r>
            <a:endParaRPr sz="1600" dirty="0">
              <a:latin typeface="Arial MT"/>
              <a:cs typeface="Arial MT"/>
            </a:endParaRPr>
          </a:p>
          <a:p>
            <a:pPr marL="203835">
              <a:lnSpc>
                <a:spcPct val="100000"/>
              </a:lnSpc>
              <a:spcBef>
                <a:spcPts val="70"/>
              </a:spcBef>
            </a:pPr>
            <a:r>
              <a:rPr sz="1600" b="1" spc="-10" dirty="0">
                <a:latin typeface="Arial"/>
                <a:cs typeface="Arial"/>
              </a:rPr>
              <a:t>Fechas: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lang="es-ES" sz="1600" spc="5" dirty="0">
                <a:latin typeface="Arial MT"/>
                <a:cs typeface="Arial"/>
              </a:rPr>
              <a:t>5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lang="es-ES" sz="1600" spc="-5" dirty="0">
                <a:latin typeface="Arial MT"/>
                <a:cs typeface="Arial MT"/>
              </a:rPr>
              <a:t>12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lang="es-ES" sz="1600" spc="-10" dirty="0">
                <a:latin typeface="Arial MT"/>
                <a:cs typeface="Arial MT"/>
              </a:rPr>
              <a:t>diciembre</a:t>
            </a:r>
            <a:endParaRPr sz="1600" dirty="0">
              <a:latin typeface="Arial MT"/>
              <a:cs typeface="Arial MT"/>
            </a:endParaRPr>
          </a:p>
          <a:p>
            <a:pPr marL="203835">
              <a:lnSpc>
                <a:spcPct val="100000"/>
              </a:lnSpc>
              <a:spcBef>
                <a:spcPts val="70"/>
              </a:spcBef>
            </a:pPr>
            <a:r>
              <a:rPr sz="1600" b="1" spc="-10" dirty="0">
                <a:latin typeface="Arial"/>
                <a:cs typeface="Arial"/>
              </a:rPr>
              <a:t>Horario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 MT"/>
                <a:cs typeface="Arial MT"/>
              </a:rPr>
              <a:t>19:30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10" dirty="0">
                <a:latin typeface="Arial MT"/>
                <a:cs typeface="Arial MT"/>
              </a:rPr>
              <a:t> 22:30</a:t>
            </a:r>
            <a:endParaRPr sz="1600" dirty="0">
              <a:latin typeface="Arial MT"/>
              <a:cs typeface="Arial MT"/>
            </a:endParaRPr>
          </a:p>
          <a:p>
            <a:pPr marL="489584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90220" algn="l"/>
              </a:tabLst>
            </a:pPr>
            <a:r>
              <a:rPr sz="1600" spc="-10" dirty="0">
                <a:latin typeface="Arial MT"/>
                <a:cs typeface="Arial MT"/>
              </a:rPr>
              <a:t>SEN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niño</a:t>
            </a:r>
            <a:r>
              <a:rPr sz="1600" dirty="0">
                <a:latin typeface="Arial MT"/>
                <a:cs typeface="Arial MT"/>
              </a:rPr>
              <a:t>s</a:t>
            </a:r>
          </a:p>
          <a:p>
            <a:pPr marL="489584" indent="-286385">
              <a:lnSpc>
                <a:spcPct val="100000"/>
              </a:lnSpc>
              <a:spcBef>
                <a:spcPts val="70"/>
              </a:spcBef>
              <a:buFont typeface="Wingdings"/>
              <a:buChar char=""/>
              <a:tabLst>
                <a:tab pos="490220" algn="l"/>
              </a:tabLst>
            </a:pPr>
            <a:r>
              <a:rPr sz="1600" spc="-10" dirty="0">
                <a:latin typeface="Arial MT"/>
                <a:cs typeface="Arial MT"/>
              </a:rPr>
              <a:t>SEN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19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Adole</a:t>
            </a:r>
            <a:r>
              <a:rPr sz="1600" spc="-5" dirty="0">
                <a:latin typeface="Arial MT"/>
                <a:cs typeface="Arial MT"/>
              </a:rPr>
              <a:t>sc</a:t>
            </a:r>
            <a:r>
              <a:rPr sz="1600" spc="-10" dirty="0">
                <a:latin typeface="Arial MT"/>
                <a:cs typeface="Arial MT"/>
              </a:rPr>
              <a:t>en</a:t>
            </a:r>
            <a:r>
              <a:rPr sz="1600" dirty="0">
                <a:latin typeface="Arial MT"/>
                <a:cs typeface="Arial MT"/>
              </a:rPr>
              <a:t>t</a:t>
            </a:r>
            <a:r>
              <a:rPr sz="1600" spc="-10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s</a:t>
            </a:r>
          </a:p>
          <a:p>
            <a:pPr marL="203835">
              <a:lnSpc>
                <a:spcPct val="100000"/>
              </a:lnSpc>
              <a:spcBef>
                <a:spcPts val="70"/>
              </a:spcBef>
            </a:pP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ocen</a:t>
            </a:r>
            <a:r>
              <a:rPr sz="1600" b="1" spc="-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dirty="0">
                <a:latin typeface="Arial MT"/>
                <a:cs typeface="Arial MT"/>
              </a:rPr>
              <a:t>: M</a:t>
            </a:r>
            <a:r>
              <a:rPr sz="1600" spc="-10" dirty="0">
                <a:latin typeface="Arial MT"/>
                <a:cs typeface="Arial MT"/>
              </a:rPr>
              <a:t>g</a:t>
            </a:r>
            <a:r>
              <a:rPr sz="1600" dirty="0">
                <a:latin typeface="Arial MT"/>
                <a:cs typeface="Arial MT"/>
              </a:rPr>
              <a:t>. </a:t>
            </a:r>
            <a:r>
              <a:rPr lang="es-ES" sz="1600" spc="-15" dirty="0">
                <a:latin typeface="Arial MT"/>
                <a:cs typeface="Arial MT"/>
              </a:rPr>
              <a:t>Edgar Poveda</a:t>
            </a:r>
            <a:r>
              <a:rPr sz="1600" dirty="0">
                <a:latin typeface="Arial MT"/>
                <a:cs typeface="Arial MT"/>
              </a:rPr>
              <a:t>.</a:t>
            </a:r>
            <a:r>
              <a:rPr lang="es-ES" sz="1600" dirty="0">
                <a:latin typeface="Arial MT"/>
                <a:cs typeface="Arial MT"/>
              </a:rPr>
              <a:t> Ecuador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MÓDULO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3: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PSICOMETRÍA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EN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ADOLESCENTES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5200" y="3124708"/>
            <a:ext cx="502920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09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horas</a:t>
            </a:r>
            <a:endParaRPr sz="1600" dirty="0">
              <a:latin typeface="Arial MT"/>
              <a:cs typeface="Arial MT"/>
            </a:endParaRPr>
          </a:p>
          <a:p>
            <a:pPr marL="69850">
              <a:lnSpc>
                <a:spcPts val="1895"/>
              </a:lnSpc>
            </a:pPr>
            <a:r>
              <a:rPr sz="1600" b="1" spc="-10" dirty="0" err="1">
                <a:latin typeface="Arial"/>
                <a:cs typeface="Arial"/>
              </a:rPr>
              <a:t>Fecha</a:t>
            </a:r>
            <a:r>
              <a:rPr lang="es-ES" sz="1600" b="1" spc="-10" dirty="0">
                <a:latin typeface="Arial"/>
                <a:cs typeface="Arial"/>
              </a:rPr>
              <a:t>s</a:t>
            </a:r>
            <a:r>
              <a:rPr sz="1600" b="1" spc="-10" dirty="0">
                <a:latin typeface="Arial"/>
                <a:cs typeface="Arial"/>
              </a:rPr>
              <a:t>:</a:t>
            </a:r>
            <a:r>
              <a:rPr sz="1600" spc="430" dirty="0">
                <a:latin typeface="Arial"/>
                <a:cs typeface="Arial"/>
              </a:rPr>
              <a:t> </a:t>
            </a:r>
            <a:r>
              <a:rPr lang="es-ES" sz="1600" spc="-10" dirty="0">
                <a:latin typeface="Arial MT"/>
                <a:cs typeface="Arial"/>
              </a:rPr>
              <a:t>19 diciembre, 9 y 16 de enero </a:t>
            </a:r>
            <a:endParaRPr sz="1600" dirty="0">
              <a:latin typeface="Arial MT"/>
              <a:cs typeface="Arial MT"/>
            </a:endParaRPr>
          </a:p>
          <a:p>
            <a:pPr marL="69850">
              <a:lnSpc>
                <a:spcPts val="1910"/>
              </a:lnSpc>
            </a:pPr>
            <a:r>
              <a:rPr sz="1600" b="1" spc="-10" dirty="0">
                <a:latin typeface="Arial"/>
                <a:cs typeface="Arial"/>
              </a:rPr>
              <a:t>Horario: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lang="es-ES" sz="1600" spc="-20" dirty="0">
                <a:latin typeface="Arial MT"/>
                <a:cs typeface="Arial"/>
              </a:rPr>
              <a:t>20</a:t>
            </a:r>
            <a:r>
              <a:rPr sz="1600" spc="-20" dirty="0">
                <a:latin typeface="Arial MT"/>
                <a:cs typeface="Arial MT"/>
              </a:rPr>
              <a:t>:</a:t>
            </a:r>
            <a:r>
              <a:rPr lang="es-ES" sz="1600" spc="-20" dirty="0">
                <a:latin typeface="Arial MT"/>
                <a:cs typeface="Arial MT"/>
              </a:rPr>
              <a:t>0</a:t>
            </a:r>
            <a:r>
              <a:rPr sz="1600" spc="-20" dirty="0">
                <a:latin typeface="Arial MT"/>
                <a:cs typeface="Arial MT"/>
              </a:rPr>
              <a:t>0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2</a:t>
            </a:r>
            <a:r>
              <a:rPr lang="es-ES" sz="1600" spc="-20" dirty="0">
                <a:latin typeface="Arial MT"/>
                <a:cs typeface="Arial MT"/>
              </a:rPr>
              <a:t>3</a:t>
            </a:r>
            <a:r>
              <a:rPr sz="1600" spc="-20" dirty="0">
                <a:latin typeface="Arial MT"/>
                <a:cs typeface="Arial MT"/>
              </a:rPr>
              <a:t>:</a:t>
            </a:r>
            <a:r>
              <a:rPr lang="es-ES" sz="1600" spc="-20" dirty="0">
                <a:latin typeface="Arial MT"/>
                <a:cs typeface="Arial MT"/>
              </a:rPr>
              <a:t>0</a:t>
            </a:r>
            <a:r>
              <a:rPr sz="1600" spc="-20" dirty="0">
                <a:latin typeface="Arial MT"/>
                <a:cs typeface="Arial MT"/>
              </a:rPr>
              <a:t>0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92500" y="3859276"/>
            <a:ext cx="6000115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SzPct val="106250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600" spc="-5" dirty="0">
                <a:latin typeface="Arial MT"/>
                <a:cs typeface="Arial MT"/>
              </a:rPr>
              <a:t>Inventario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clínico de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Millon MACI</a:t>
            </a:r>
            <a:r>
              <a:rPr sz="1600" dirty="0">
                <a:latin typeface="Arial MT"/>
                <a:cs typeface="Arial MT"/>
              </a:rPr>
              <a:t> II</a:t>
            </a:r>
          </a:p>
          <a:p>
            <a:pPr marL="344170" indent="-332105">
              <a:lnSpc>
                <a:spcPct val="100000"/>
              </a:lnSpc>
              <a:buFont typeface="Wingdings"/>
              <a:buChar char=""/>
              <a:tabLst>
                <a:tab pos="344170" algn="l"/>
                <a:tab pos="344805" algn="l"/>
              </a:tabLst>
            </a:pPr>
            <a:r>
              <a:rPr sz="1600" spc="-35" dirty="0">
                <a:latin typeface="Calibri"/>
                <a:cs typeface="Calibri"/>
              </a:rPr>
              <a:t>PAI-</a:t>
            </a:r>
            <a:r>
              <a:rPr sz="1600" dirty="0">
                <a:latin typeface="Calibri"/>
                <a:cs typeface="Calibri"/>
              </a:rPr>
              <a:t> 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Inventario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Evaluación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Personalidad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para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Adolescentes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Calibri"/>
              <a:cs typeface="Calibri"/>
            </a:endParaRPr>
          </a:p>
          <a:p>
            <a:pPr marL="25400">
              <a:spcBef>
                <a:spcPts val="5"/>
              </a:spcBef>
            </a:pPr>
            <a:r>
              <a:rPr sz="1600" b="1" spc="-10" dirty="0" err="1">
                <a:latin typeface="Arial"/>
                <a:cs typeface="Arial"/>
              </a:rPr>
              <a:t>Docente</a:t>
            </a:r>
            <a:r>
              <a:rPr sz="1600" spc="-10" dirty="0">
                <a:latin typeface="Arial MT"/>
                <a:cs typeface="Arial MT"/>
              </a:rPr>
              <a:t>:</a:t>
            </a:r>
            <a:r>
              <a:rPr lang="es-ES" sz="1600" spc="-10" dirty="0">
                <a:latin typeface="Arial MT"/>
                <a:cs typeface="Arial MT"/>
              </a:rPr>
              <a:t> </a:t>
            </a:r>
            <a:r>
              <a:rPr lang="es-ES" sz="1600" spc="-10" dirty="0" err="1">
                <a:latin typeface="Arial MT"/>
                <a:cs typeface="Arial MT"/>
              </a:rPr>
              <a:t>Phd</a:t>
            </a:r>
            <a:r>
              <a:rPr lang="es-ES" sz="1600" spc="-10" dirty="0">
                <a:latin typeface="Arial MT"/>
                <a:cs typeface="Arial MT"/>
              </a:rPr>
              <a:t> © Carlos Quinteros Cárdenas</a:t>
            </a:r>
            <a:endParaRPr lang="es-CL" sz="1600" dirty="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657" y="3158235"/>
            <a:ext cx="23279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60" dirty="0">
                <a:solidFill>
                  <a:srgbClr val="FFFFFF"/>
                </a:solidFill>
                <a:latin typeface="Arial MT"/>
                <a:cs typeface="Arial MT"/>
              </a:rPr>
              <a:t>CONTENIDOS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1400" y="419238"/>
            <a:ext cx="539838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MÓDULO</a:t>
            </a:r>
            <a:r>
              <a:rPr spc="-25" dirty="0"/>
              <a:t> </a:t>
            </a:r>
            <a:r>
              <a:rPr spc="-5" dirty="0"/>
              <a:t>4:</a:t>
            </a:r>
            <a:r>
              <a:rPr spc="-10" dirty="0"/>
              <a:t> </a:t>
            </a:r>
            <a:r>
              <a:rPr spc="-5" dirty="0"/>
              <a:t>PSICOMETRÍA</a:t>
            </a:r>
            <a:r>
              <a:rPr spc="42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PERSONALIDAD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81401" y="771651"/>
            <a:ext cx="5287256" cy="20646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09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horas</a:t>
            </a:r>
            <a:endParaRPr sz="1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600" b="1" spc="-10" dirty="0">
                <a:latin typeface="Arial"/>
                <a:cs typeface="Arial"/>
              </a:rPr>
              <a:t>Fechas: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lang="es-ES" sz="1600" spc="-5" dirty="0">
                <a:latin typeface="Arial MT"/>
                <a:cs typeface="Arial"/>
              </a:rPr>
              <a:t>23, 30 de enero y 6 de febrero</a:t>
            </a:r>
            <a:endParaRPr sz="1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600" b="1" spc="-10" dirty="0" err="1">
                <a:latin typeface="Arial"/>
                <a:cs typeface="Arial"/>
              </a:rPr>
              <a:t>Horario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lang="es-ES" sz="1600" spc="-10" dirty="0">
                <a:latin typeface="Arial MT"/>
                <a:cs typeface="Arial"/>
              </a:rPr>
              <a:t>20</a:t>
            </a:r>
            <a:r>
              <a:rPr sz="1600" spc="-10" dirty="0">
                <a:latin typeface="Arial MT"/>
                <a:cs typeface="Arial MT"/>
              </a:rPr>
              <a:t>:</a:t>
            </a:r>
            <a:r>
              <a:rPr lang="es-ES" sz="1600" spc="-10" dirty="0">
                <a:latin typeface="Arial MT"/>
                <a:cs typeface="Arial MT"/>
              </a:rPr>
              <a:t>0</a:t>
            </a:r>
            <a:r>
              <a:rPr sz="1600" spc="-10" dirty="0">
                <a:latin typeface="Arial MT"/>
                <a:cs typeface="Arial MT"/>
              </a:rPr>
              <a:t>0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2</a:t>
            </a:r>
            <a:r>
              <a:rPr lang="es-ES" sz="1600" spc="-10" dirty="0">
                <a:latin typeface="Arial MT"/>
                <a:cs typeface="Arial MT"/>
              </a:rPr>
              <a:t>3</a:t>
            </a:r>
            <a:r>
              <a:rPr sz="1600" spc="-10" dirty="0">
                <a:latin typeface="Arial MT"/>
                <a:cs typeface="Arial MT"/>
              </a:rPr>
              <a:t>:</a:t>
            </a:r>
            <a:r>
              <a:rPr lang="es-ES" sz="1600" spc="-10" dirty="0">
                <a:latin typeface="Arial MT"/>
                <a:cs typeface="Arial MT"/>
              </a:rPr>
              <a:t>0</a:t>
            </a:r>
            <a:r>
              <a:rPr sz="1600" spc="-10" dirty="0">
                <a:latin typeface="Arial MT"/>
                <a:cs typeface="Arial MT"/>
              </a:rPr>
              <a:t>0</a:t>
            </a:r>
            <a:endParaRPr sz="1600" dirty="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sz="1600" spc="-125" dirty="0">
                <a:latin typeface="Arial MT"/>
                <a:cs typeface="Arial MT"/>
              </a:rPr>
              <a:t>P</a:t>
            </a:r>
            <a:r>
              <a:rPr sz="1600" spc="-1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I I</a:t>
            </a:r>
            <a:r>
              <a:rPr sz="1600" spc="-10" dirty="0">
                <a:latin typeface="Arial MT"/>
                <a:cs typeface="Arial MT"/>
              </a:rPr>
              <a:t>nven</a:t>
            </a:r>
            <a:r>
              <a:rPr sz="1600" dirty="0">
                <a:latin typeface="Arial MT"/>
                <a:cs typeface="Arial MT"/>
              </a:rPr>
              <a:t>t</a:t>
            </a:r>
            <a:r>
              <a:rPr sz="1600" spc="-10" dirty="0">
                <a:latin typeface="Arial MT"/>
                <a:cs typeface="Arial MT"/>
              </a:rPr>
              <a:t>a</a:t>
            </a:r>
            <a:r>
              <a:rPr sz="1600" spc="-5" dirty="0">
                <a:latin typeface="Arial MT"/>
                <a:cs typeface="Arial MT"/>
              </a:rPr>
              <a:t>r</a:t>
            </a:r>
            <a:r>
              <a:rPr sz="1600" spc="-15" dirty="0">
                <a:latin typeface="Arial MT"/>
                <a:cs typeface="Arial MT"/>
              </a:rPr>
              <a:t>i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-10" dirty="0">
                <a:latin typeface="Arial MT"/>
                <a:cs typeface="Arial MT"/>
              </a:rPr>
              <a:t> d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P</a:t>
            </a:r>
            <a:r>
              <a:rPr sz="1600" spc="-10" dirty="0">
                <a:latin typeface="Arial MT"/>
                <a:cs typeface="Arial MT"/>
              </a:rPr>
              <a:t>e</a:t>
            </a:r>
            <a:r>
              <a:rPr sz="1600" spc="-5" dirty="0">
                <a:latin typeface="Arial MT"/>
                <a:cs typeface="Arial MT"/>
              </a:rPr>
              <a:t>r</a:t>
            </a:r>
            <a:r>
              <a:rPr sz="1600" spc="-10" dirty="0">
                <a:latin typeface="Arial MT"/>
                <a:cs typeface="Arial MT"/>
              </a:rPr>
              <a:t>sona</a:t>
            </a:r>
            <a:r>
              <a:rPr sz="1600" spc="-15" dirty="0">
                <a:latin typeface="Arial MT"/>
                <a:cs typeface="Arial MT"/>
              </a:rPr>
              <a:t>li</a:t>
            </a:r>
            <a:r>
              <a:rPr sz="1600" spc="-10" dirty="0">
                <a:latin typeface="Arial MT"/>
                <a:cs typeface="Arial MT"/>
              </a:rPr>
              <a:t>da</a:t>
            </a:r>
            <a:r>
              <a:rPr sz="1600" dirty="0">
                <a:latin typeface="Arial MT"/>
                <a:cs typeface="Arial MT"/>
              </a:rPr>
              <a:t>d</a:t>
            </a:r>
            <a:r>
              <a:rPr sz="1600" spc="-10" dirty="0">
                <a:latin typeface="Arial MT"/>
                <a:cs typeface="Arial MT"/>
              </a:rPr>
              <a:t> pa</a:t>
            </a:r>
            <a:r>
              <a:rPr sz="1600" spc="-5" dirty="0">
                <a:latin typeface="Arial MT"/>
                <a:cs typeface="Arial MT"/>
              </a:rPr>
              <a:t>r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11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A</a:t>
            </a:r>
            <a:r>
              <a:rPr sz="1600" spc="-10" dirty="0">
                <a:latin typeface="Arial MT"/>
                <a:cs typeface="Arial MT"/>
              </a:rPr>
              <a:t>du</a:t>
            </a:r>
            <a:r>
              <a:rPr sz="1600" spc="-15" dirty="0">
                <a:latin typeface="Arial MT"/>
                <a:cs typeface="Arial MT"/>
              </a:rPr>
              <a:t>l</a:t>
            </a:r>
            <a:r>
              <a:rPr sz="1600" dirty="0">
                <a:latin typeface="Arial MT"/>
                <a:cs typeface="Arial MT"/>
              </a:rPr>
              <a:t>t</a:t>
            </a:r>
            <a:r>
              <a:rPr sz="1600" spc="-10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s</a:t>
            </a:r>
          </a:p>
          <a:p>
            <a:pPr marL="298450" marR="5080" indent="-285750">
              <a:lnSpc>
                <a:spcPts val="1900"/>
              </a:lnSpc>
              <a:spcBef>
                <a:spcPts val="150"/>
              </a:spcBef>
              <a:buFont typeface="Wingdings"/>
              <a:buChar char=""/>
              <a:tabLst>
                <a:tab pos="298450" algn="l"/>
              </a:tabLst>
            </a:pPr>
            <a:r>
              <a:rPr sz="1600" spc="-5" dirty="0">
                <a:latin typeface="Arial MT"/>
                <a:cs typeface="Arial MT"/>
              </a:rPr>
              <a:t>MMPI 2- </a:t>
            </a:r>
            <a:r>
              <a:rPr sz="1600" spc="-10" dirty="0">
                <a:latin typeface="Arial MT"/>
                <a:cs typeface="Arial MT"/>
              </a:rPr>
              <a:t>RF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Inventario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Multifásico de Personalidad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Minnesota-2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 err="1">
                <a:latin typeface="Arial"/>
                <a:cs typeface="Arial"/>
              </a:rPr>
              <a:t>Docente</a:t>
            </a:r>
            <a:r>
              <a:rPr lang="es-ES" sz="1600" b="1" spc="-10" dirty="0">
                <a:latin typeface="Arial"/>
                <a:cs typeface="Arial"/>
              </a:rPr>
              <a:t> </a:t>
            </a:r>
            <a:r>
              <a:rPr lang="es-ES" sz="1600" spc="-10" dirty="0">
                <a:latin typeface="Arial"/>
                <a:cs typeface="Arial"/>
              </a:rPr>
              <a:t>Mg. Edgar Poveda. Ecuador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3200399" y="3352800"/>
            <a:ext cx="5800725" cy="1803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22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MÓDULO</a:t>
            </a:r>
            <a:r>
              <a:rPr spc="-20" dirty="0"/>
              <a:t> </a:t>
            </a:r>
            <a:r>
              <a:rPr spc="-5" dirty="0"/>
              <a:t>5:</a:t>
            </a:r>
            <a:r>
              <a:rPr spc="-15" dirty="0"/>
              <a:t> </a:t>
            </a:r>
            <a:r>
              <a:rPr spc="-5" dirty="0"/>
              <a:t>PSICOMETRÍA</a:t>
            </a:r>
            <a:r>
              <a:rPr spc="-7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30" dirty="0"/>
              <a:t>PSICOPATOLOGÍA</a:t>
            </a:r>
          </a:p>
          <a:p>
            <a:pPr marL="403225">
              <a:lnSpc>
                <a:spcPts val="1910"/>
              </a:lnSpc>
              <a:spcBef>
                <a:spcPts val="55"/>
              </a:spcBef>
            </a:pPr>
            <a:r>
              <a:rPr lang="es-ES" sz="1600" b="0" spc="-5" dirty="0">
                <a:latin typeface="Arial MT"/>
                <a:cs typeface="Arial MT"/>
              </a:rPr>
              <a:t>9</a:t>
            </a:r>
            <a:r>
              <a:rPr sz="1600" b="0" spc="-55" dirty="0">
                <a:latin typeface="Arial MT"/>
                <a:cs typeface="Arial MT"/>
              </a:rPr>
              <a:t> </a:t>
            </a:r>
            <a:r>
              <a:rPr sz="1600" b="0" spc="-10" dirty="0">
                <a:latin typeface="Arial MT"/>
                <a:cs typeface="Arial MT"/>
              </a:rPr>
              <a:t>horas</a:t>
            </a:r>
            <a:endParaRPr sz="1600" dirty="0">
              <a:latin typeface="Arial MT"/>
              <a:cs typeface="Arial MT"/>
            </a:endParaRPr>
          </a:p>
          <a:p>
            <a:pPr marL="460375">
              <a:lnSpc>
                <a:spcPts val="1895"/>
              </a:lnSpc>
            </a:pPr>
            <a:r>
              <a:rPr sz="1600" spc="-10" dirty="0" err="1"/>
              <a:t>Fecha</a:t>
            </a:r>
            <a:r>
              <a:rPr lang="es-ES" sz="1600" spc="-10" dirty="0"/>
              <a:t>s</a:t>
            </a:r>
            <a:r>
              <a:rPr sz="1600" spc="-10" dirty="0"/>
              <a:t>:</a:t>
            </a:r>
            <a:r>
              <a:rPr sz="1600" spc="420" dirty="0"/>
              <a:t> </a:t>
            </a:r>
            <a:r>
              <a:rPr lang="es-ES" sz="1600" b="0" spc="-5" dirty="0">
                <a:latin typeface="Arial MT"/>
              </a:rPr>
              <a:t> 6 , 13 y 20 de marzo</a:t>
            </a:r>
            <a:endParaRPr sz="1600" dirty="0">
              <a:latin typeface="Arial MT"/>
              <a:cs typeface="Arial MT"/>
            </a:endParaRPr>
          </a:p>
          <a:p>
            <a:pPr marL="460375">
              <a:lnSpc>
                <a:spcPts val="1895"/>
              </a:lnSpc>
            </a:pPr>
            <a:r>
              <a:rPr sz="1600" spc="-10" dirty="0"/>
              <a:t>Horario:</a:t>
            </a:r>
            <a:r>
              <a:rPr sz="1600" spc="-15" dirty="0"/>
              <a:t> </a:t>
            </a:r>
            <a:r>
              <a:rPr lang="es-ES" sz="1600" b="0" spc="-20" dirty="0">
                <a:latin typeface="Arial MT"/>
              </a:rPr>
              <a:t>20</a:t>
            </a:r>
            <a:r>
              <a:rPr sz="1600" b="0" spc="-20" dirty="0">
                <a:latin typeface="Arial MT"/>
                <a:cs typeface="Arial MT"/>
              </a:rPr>
              <a:t>:</a:t>
            </a:r>
            <a:r>
              <a:rPr lang="es-ES" sz="1600" b="0" spc="-20" dirty="0">
                <a:latin typeface="Arial MT"/>
                <a:cs typeface="Arial MT"/>
              </a:rPr>
              <a:t>0</a:t>
            </a:r>
            <a:r>
              <a:rPr sz="1600" b="0" spc="-20" dirty="0">
                <a:latin typeface="Arial MT"/>
                <a:cs typeface="Arial MT"/>
              </a:rPr>
              <a:t>0</a:t>
            </a:r>
            <a:r>
              <a:rPr sz="1600" b="0" spc="-55" dirty="0">
                <a:latin typeface="Arial MT"/>
                <a:cs typeface="Arial MT"/>
              </a:rPr>
              <a:t> </a:t>
            </a:r>
            <a:r>
              <a:rPr sz="1600" b="0" dirty="0">
                <a:latin typeface="Arial MT"/>
                <a:cs typeface="Arial MT"/>
              </a:rPr>
              <a:t>a</a:t>
            </a:r>
            <a:r>
              <a:rPr sz="1600" b="0" spc="-50" dirty="0">
                <a:latin typeface="Arial MT"/>
                <a:cs typeface="Arial MT"/>
              </a:rPr>
              <a:t> </a:t>
            </a:r>
            <a:r>
              <a:rPr sz="1600" b="0" spc="-20" dirty="0">
                <a:latin typeface="Arial MT"/>
                <a:cs typeface="Arial MT"/>
              </a:rPr>
              <a:t>2</a:t>
            </a:r>
            <a:r>
              <a:rPr lang="es-ES" sz="1600" b="0" spc="-20" dirty="0">
                <a:latin typeface="Arial MT"/>
                <a:cs typeface="Arial MT"/>
              </a:rPr>
              <a:t>3</a:t>
            </a:r>
            <a:r>
              <a:rPr sz="1600" b="0" spc="-20" dirty="0">
                <a:latin typeface="Arial MT"/>
                <a:cs typeface="Arial MT"/>
              </a:rPr>
              <a:t>:</a:t>
            </a:r>
            <a:r>
              <a:rPr lang="es-ES" sz="1600" b="0" spc="-20" dirty="0">
                <a:latin typeface="Arial MT"/>
                <a:cs typeface="Arial MT"/>
              </a:rPr>
              <a:t>0</a:t>
            </a:r>
            <a:r>
              <a:rPr sz="1600" b="0" spc="-20" dirty="0">
                <a:latin typeface="Arial MT"/>
                <a:cs typeface="Arial MT"/>
              </a:rPr>
              <a:t>0</a:t>
            </a:r>
            <a:endParaRPr sz="1600" dirty="0">
              <a:latin typeface="Arial MT"/>
              <a:cs typeface="Arial MT"/>
            </a:endParaRPr>
          </a:p>
          <a:p>
            <a:pPr marL="676275" indent="-285750">
              <a:lnSpc>
                <a:spcPts val="2014"/>
              </a:lnSpc>
              <a:buFont typeface="Wingdings"/>
              <a:buChar char=""/>
              <a:tabLst>
                <a:tab pos="676275" algn="l"/>
              </a:tabLst>
            </a:pPr>
            <a:r>
              <a:rPr sz="1700" b="0" spc="-25" dirty="0">
                <a:latin typeface="Arial MT"/>
                <a:cs typeface="Arial MT"/>
              </a:rPr>
              <a:t>SLC</a:t>
            </a:r>
            <a:r>
              <a:rPr sz="1700" b="0" spc="-70" dirty="0">
                <a:latin typeface="Arial MT"/>
                <a:cs typeface="Arial MT"/>
              </a:rPr>
              <a:t> </a:t>
            </a:r>
            <a:r>
              <a:rPr sz="1700" b="0" spc="-20" dirty="0">
                <a:latin typeface="Arial MT"/>
                <a:cs typeface="Arial MT"/>
              </a:rPr>
              <a:t>-90</a:t>
            </a:r>
            <a:r>
              <a:rPr sz="1700" b="0" spc="-60" dirty="0">
                <a:latin typeface="Arial MT"/>
                <a:cs typeface="Arial MT"/>
              </a:rPr>
              <a:t> </a:t>
            </a:r>
            <a:r>
              <a:rPr sz="1700" b="0" spc="-25" dirty="0">
                <a:latin typeface="Arial MT"/>
                <a:cs typeface="Arial MT"/>
              </a:rPr>
              <a:t>Inventario</a:t>
            </a:r>
            <a:r>
              <a:rPr sz="1700" b="0" spc="-55" dirty="0">
                <a:latin typeface="Arial MT"/>
                <a:cs typeface="Arial MT"/>
              </a:rPr>
              <a:t> </a:t>
            </a:r>
            <a:r>
              <a:rPr sz="1700" b="0" spc="-20" dirty="0">
                <a:latin typeface="Arial MT"/>
                <a:cs typeface="Arial MT"/>
              </a:rPr>
              <a:t>de</a:t>
            </a:r>
            <a:r>
              <a:rPr sz="1700" b="0" spc="-60" dirty="0">
                <a:latin typeface="Arial MT"/>
                <a:cs typeface="Arial MT"/>
              </a:rPr>
              <a:t> </a:t>
            </a:r>
            <a:r>
              <a:rPr sz="1700" b="0" spc="-30" dirty="0">
                <a:latin typeface="Arial MT"/>
                <a:cs typeface="Arial MT"/>
              </a:rPr>
              <a:t>síntomas</a:t>
            </a:r>
            <a:endParaRPr sz="1700" dirty="0">
              <a:latin typeface="Arial MT"/>
              <a:cs typeface="Arial MT"/>
            </a:endParaRPr>
          </a:p>
          <a:p>
            <a:pPr marL="676275" indent="-285750">
              <a:lnSpc>
                <a:spcPts val="1955"/>
              </a:lnSpc>
              <a:buFont typeface="Wingdings"/>
              <a:buChar char=""/>
              <a:tabLst>
                <a:tab pos="676275" algn="l"/>
              </a:tabLst>
            </a:pPr>
            <a:r>
              <a:rPr sz="1700" b="0" spc="-30" dirty="0">
                <a:latin typeface="Arial MT"/>
                <a:cs typeface="Arial MT"/>
              </a:rPr>
              <a:t>LSB-</a:t>
            </a:r>
            <a:r>
              <a:rPr sz="1700" b="0" spc="-35" dirty="0">
                <a:latin typeface="Arial MT"/>
                <a:cs typeface="Arial MT"/>
              </a:rPr>
              <a:t> </a:t>
            </a:r>
            <a:r>
              <a:rPr sz="1700" b="0" spc="-20" dirty="0">
                <a:latin typeface="Arial MT"/>
                <a:cs typeface="Arial MT"/>
              </a:rPr>
              <a:t>50</a:t>
            </a:r>
            <a:r>
              <a:rPr sz="1700" b="0" spc="-45" dirty="0">
                <a:latin typeface="Arial MT"/>
                <a:cs typeface="Arial MT"/>
              </a:rPr>
              <a:t> </a:t>
            </a:r>
            <a:r>
              <a:rPr sz="1700" b="0" spc="-25" dirty="0">
                <a:latin typeface="Arial MT"/>
                <a:cs typeface="Arial MT"/>
              </a:rPr>
              <a:t>Listado</a:t>
            </a:r>
            <a:r>
              <a:rPr sz="1700" b="0" spc="-45" dirty="0">
                <a:latin typeface="Arial MT"/>
                <a:cs typeface="Arial MT"/>
              </a:rPr>
              <a:t> </a:t>
            </a:r>
            <a:r>
              <a:rPr sz="1700" b="0" spc="-20" dirty="0">
                <a:latin typeface="Arial MT"/>
                <a:cs typeface="Arial MT"/>
              </a:rPr>
              <a:t>de</a:t>
            </a:r>
            <a:r>
              <a:rPr sz="1700" b="0" spc="-45" dirty="0">
                <a:latin typeface="Arial MT"/>
                <a:cs typeface="Arial MT"/>
              </a:rPr>
              <a:t> </a:t>
            </a:r>
            <a:r>
              <a:rPr sz="1700" b="0" spc="-30" dirty="0">
                <a:latin typeface="Arial MT"/>
                <a:cs typeface="Arial MT"/>
              </a:rPr>
              <a:t>síntomas</a:t>
            </a:r>
            <a:r>
              <a:rPr sz="1700" b="0" spc="-35" dirty="0">
                <a:latin typeface="Arial MT"/>
                <a:cs typeface="Arial MT"/>
              </a:rPr>
              <a:t> breves</a:t>
            </a:r>
            <a:endParaRPr sz="1700" dirty="0">
              <a:latin typeface="Arial MT"/>
              <a:cs typeface="Arial MT"/>
            </a:endParaRPr>
          </a:p>
          <a:p>
            <a:pPr marL="676275" indent="-285750">
              <a:lnSpc>
                <a:spcPts val="1970"/>
              </a:lnSpc>
              <a:buFont typeface="Wingdings"/>
              <a:buChar char=""/>
              <a:tabLst>
                <a:tab pos="676275" algn="l"/>
              </a:tabLst>
            </a:pPr>
            <a:r>
              <a:rPr sz="1700" b="0" spc="-20" dirty="0">
                <a:latin typeface="Arial MT"/>
                <a:cs typeface="Arial MT"/>
              </a:rPr>
              <a:t>CIT</a:t>
            </a:r>
            <a:r>
              <a:rPr sz="1700" b="0" spc="-75" dirty="0">
                <a:latin typeface="Arial MT"/>
                <a:cs typeface="Arial MT"/>
              </a:rPr>
              <a:t> </a:t>
            </a:r>
            <a:r>
              <a:rPr sz="1700" b="0" spc="-30" dirty="0">
                <a:latin typeface="Arial MT"/>
                <a:cs typeface="Arial MT"/>
              </a:rPr>
              <a:t>Cuestionario</a:t>
            </a:r>
            <a:r>
              <a:rPr sz="1700" b="0" spc="-45" dirty="0">
                <a:latin typeface="Arial MT"/>
                <a:cs typeface="Arial MT"/>
              </a:rPr>
              <a:t> </a:t>
            </a:r>
            <a:r>
              <a:rPr sz="1700" b="0" spc="-25" dirty="0">
                <a:latin typeface="Arial MT"/>
                <a:cs typeface="Arial MT"/>
              </a:rPr>
              <a:t>del Impacto</a:t>
            </a:r>
            <a:r>
              <a:rPr sz="1700" b="0" spc="-45" dirty="0">
                <a:latin typeface="Arial MT"/>
                <a:cs typeface="Arial MT"/>
              </a:rPr>
              <a:t> </a:t>
            </a:r>
            <a:r>
              <a:rPr sz="1700" b="0" spc="-25" dirty="0">
                <a:latin typeface="Arial MT"/>
                <a:cs typeface="Arial MT"/>
              </a:rPr>
              <a:t>del</a:t>
            </a:r>
            <a:r>
              <a:rPr sz="1700" b="0" spc="-65" dirty="0">
                <a:latin typeface="Arial MT"/>
                <a:cs typeface="Arial MT"/>
              </a:rPr>
              <a:t> </a:t>
            </a:r>
            <a:r>
              <a:rPr sz="1700" b="0" spc="-40" dirty="0">
                <a:latin typeface="Arial MT"/>
                <a:cs typeface="Arial MT"/>
              </a:rPr>
              <a:t>Trauma</a:t>
            </a:r>
            <a:endParaRPr sz="17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1400" y="5098344"/>
            <a:ext cx="6248400" cy="337272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600" b="1" spc="-10" dirty="0">
                <a:latin typeface="Arial"/>
                <a:cs typeface="Arial"/>
              </a:rPr>
              <a:t>Docentes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Mg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lang="es-ES" sz="1600" spc="-10" dirty="0">
                <a:latin typeface="Arial MT"/>
                <a:cs typeface="Arial MT"/>
              </a:rPr>
              <a:t>Xavier García Lomas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lang="es-ES" sz="1600" spc="-10" dirty="0">
                <a:latin typeface="Arial MT"/>
                <a:cs typeface="Arial MT"/>
              </a:rPr>
              <a:t> Mg. Edgar Poveda</a:t>
            </a:r>
            <a:r>
              <a:rPr sz="1600" spc="-10" dirty="0">
                <a:latin typeface="Arial MT"/>
                <a:cs typeface="Arial MT"/>
              </a:rPr>
              <a:t>.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Ecuador</a:t>
            </a:r>
            <a:endParaRPr sz="1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2482</Words>
  <Application>Microsoft Macintosh PowerPoint</Application>
  <PresentationFormat>Panorámica</PresentationFormat>
  <Paragraphs>234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Arial MT</vt:lpstr>
      <vt:lpstr>Calibri</vt:lpstr>
      <vt:lpstr>Corbel</vt:lpstr>
      <vt:lpstr>Wingdings</vt:lpstr>
      <vt:lpstr>Office Theme</vt:lpstr>
      <vt:lpstr>DIPLOMADO EN ESPECIALIZACIÓN Y  ACTUALIZACIÓN EN PSICOMETRÍA FORENSE</vt:lpstr>
      <vt:lpstr>Kelly Orellana Mora, Coordinadora Diplomado. Teléfono +56988427291 ,mail info@righetti.cl / mentalcorp.ec@gmail.com</vt:lpstr>
      <vt:lpstr>Dirigido a:</vt:lpstr>
      <vt:lpstr>Dicho lo anterior, el presente programa busca entregar a los alumnos las  herramientas; teóricas de la construcción de los test, el uso e interpretación de los  resultados obtenidas de las herramientas psicométricas.</vt:lpstr>
      <vt:lpstr>COMPETENCIAS A DESARROLLAR CON EL PROGRAMA</vt:lpstr>
      <vt:lpstr>TEMAS A TRATAR</vt:lpstr>
      <vt:lpstr>MÓDULO 1: INTRODUCCIÓN A LOS TEST PSICOLÓGICOS:  DEFINICIONES, CLASIFICACIÓN, DIRECTRICES, TERMINOLOGÍA,  ESPECIFICIDADES EN EL ÁMBITO FORENSE</vt:lpstr>
      <vt:lpstr>MÓDULO 2: PSICOMETRÍA EN NIÑAS Y NIÑOS</vt:lpstr>
      <vt:lpstr>MÓDULO 4: PSICOMETRÍA DE PERSONALIDAD</vt:lpstr>
      <vt:lpstr>MÓDULO 6: PSICOMETRÍA DE INTELIGENCIA</vt:lpstr>
      <vt:lpstr>MÓDULO 8: PSICOMETRÍA DE PSICOPATÍA</vt:lpstr>
      <vt:lpstr>MÓDULO 11: PSICOMETRÍA PARA PERSONAS MAYORES DE  EDAD, CON DISCAPACIDAD.</vt:lpstr>
      <vt:lpstr>El diplomado tiene un formato dialógico e interactivo, priorizando las necesidades reales y  cotidianas de los asistentes para su resolución en aula, y posteriormente en terreno.</vt:lpstr>
      <vt:lpstr>Presentación de PowerPoint</vt:lpstr>
      <vt:lpstr>Presentación de PowerPoint</vt:lpstr>
      <vt:lpstr>VALORESY FORMAS DE PAGO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 PSICOMETRÍA FORENSE</dc:title>
  <cp:lastModifiedBy>Microsoft Office User</cp:lastModifiedBy>
  <cp:revision>24</cp:revision>
  <dcterms:created xsi:type="dcterms:W3CDTF">2023-09-11T11:05:52Z</dcterms:created>
  <dcterms:modified xsi:type="dcterms:W3CDTF">2025-11-10T10:42:31Z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Creator">
    <vt:lpwstr>PowerPoint</vt:lpwstr>
  </property>
  <property fmtid="{D5CDD505-2E9C-101B-9397-08002B2CF9AE}" pid="4" name="LastSaved">
    <vt:filetime>2023-09-11T00:00:00Z</vt:filetime>
  </property>
</Properties>
</file>